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2">
  <p:sldMasterIdLst>
    <p:sldMasterId id="2147483792" r:id="rId1"/>
  </p:sldMasterIdLst>
  <p:sldIdLst>
    <p:sldId id="256" r:id="rId2"/>
    <p:sldId id="257" r:id="rId3"/>
    <p:sldId id="797" r:id="rId4"/>
    <p:sldId id="798" r:id="rId5"/>
    <p:sldId id="799" r:id="rId6"/>
    <p:sldId id="800" r:id="rId7"/>
    <p:sldId id="801" r:id="rId8"/>
    <p:sldId id="802" r:id="rId9"/>
    <p:sldId id="803" r:id="rId10"/>
    <p:sldId id="804" r:id="rId11"/>
    <p:sldId id="805" r:id="rId12"/>
    <p:sldId id="811" r:id="rId13"/>
    <p:sldId id="806" r:id="rId14"/>
    <p:sldId id="807" r:id="rId15"/>
    <p:sldId id="808" r:id="rId16"/>
    <p:sldId id="809" r:id="rId17"/>
    <p:sldId id="810" r:id="rId18"/>
    <p:sldId id="812" r:id="rId19"/>
    <p:sldId id="813" r:id="rId20"/>
    <p:sldId id="814" r:id="rId21"/>
    <p:sldId id="815" r:id="rId22"/>
    <p:sldId id="816" r:id="rId23"/>
    <p:sldId id="817" r:id="rId24"/>
    <p:sldId id="818" r:id="rId25"/>
    <p:sldId id="819" r:id="rId26"/>
    <p:sldId id="820" r:id="rId27"/>
    <p:sldId id="821" r:id="rId28"/>
    <p:sldId id="822" r:id="rId29"/>
    <p:sldId id="823" r:id="rId30"/>
    <p:sldId id="824" r:id="rId31"/>
    <p:sldId id="825" r:id="rId32"/>
    <p:sldId id="826" r:id="rId33"/>
    <p:sldId id="827" r:id="rId34"/>
    <p:sldId id="828" r:id="rId35"/>
    <p:sldId id="829" r:id="rId36"/>
    <p:sldId id="830" r:id="rId37"/>
    <p:sldId id="831" r:id="rId38"/>
    <p:sldId id="832" r:id="rId39"/>
    <p:sldId id="833" r:id="rId40"/>
    <p:sldId id="834" r:id="rId41"/>
    <p:sldId id="835" r:id="rId42"/>
    <p:sldId id="836" r:id="rId43"/>
    <p:sldId id="837" r:id="rId44"/>
    <p:sldId id="838" r:id="rId45"/>
    <p:sldId id="839" r:id="rId46"/>
    <p:sldId id="840" r:id="rId47"/>
    <p:sldId id="841" r:id="rId48"/>
    <p:sldId id="842" r:id="rId49"/>
    <p:sldId id="843" r:id="rId50"/>
    <p:sldId id="844" r:id="rId51"/>
    <p:sldId id="845" r:id="rId52"/>
    <p:sldId id="846" r:id="rId53"/>
    <p:sldId id="847" r:id="rId54"/>
    <p:sldId id="848" r:id="rId55"/>
    <p:sldId id="849" r:id="rId56"/>
    <p:sldId id="850" r:id="rId57"/>
    <p:sldId id="851" r:id="rId58"/>
    <p:sldId id="852" r:id="rId59"/>
    <p:sldId id="853" r:id="rId60"/>
    <p:sldId id="854" r:id="rId61"/>
    <p:sldId id="855" r:id="rId62"/>
    <p:sldId id="856" r:id="rId63"/>
    <p:sldId id="857" r:id="rId64"/>
    <p:sldId id="858" r:id="rId65"/>
    <p:sldId id="859" r:id="rId66"/>
    <p:sldId id="860" r:id="rId67"/>
    <p:sldId id="861" r:id="rId68"/>
    <p:sldId id="862" r:id="rId69"/>
    <p:sldId id="863" r:id="rId70"/>
    <p:sldId id="864" r:id="rId71"/>
    <p:sldId id="865" r:id="rId72"/>
    <p:sldId id="866" r:id="rId73"/>
    <p:sldId id="867" r:id="rId74"/>
    <p:sldId id="868" r:id="rId75"/>
    <p:sldId id="869" r:id="rId76"/>
    <p:sldId id="870" r:id="rId77"/>
    <p:sldId id="871" r:id="rId78"/>
    <p:sldId id="872" r:id="rId79"/>
    <p:sldId id="873" r:id="rId80"/>
    <p:sldId id="874" r:id="rId81"/>
    <p:sldId id="903" r:id="rId82"/>
    <p:sldId id="875" r:id="rId83"/>
    <p:sldId id="876" r:id="rId84"/>
    <p:sldId id="877" r:id="rId85"/>
    <p:sldId id="878" r:id="rId86"/>
    <p:sldId id="879" r:id="rId87"/>
    <p:sldId id="880" r:id="rId88"/>
    <p:sldId id="881" r:id="rId89"/>
    <p:sldId id="882" r:id="rId90"/>
    <p:sldId id="883" r:id="rId91"/>
    <p:sldId id="884" r:id="rId92"/>
    <p:sldId id="885" r:id="rId93"/>
    <p:sldId id="886" r:id="rId94"/>
    <p:sldId id="887" r:id="rId95"/>
    <p:sldId id="888" r:id="rId96"/>
    <p:sldId id="889" r:id="rId97"/>
    <p:sldId id="890" r:id="rId98"/>
    <p:sldId id="891" r:id="rId99"/>
    <p:sldId id="892" r:id="rId100"/>
    <p:sldId id="893" r:id="rId101"/>
    <p:sldId id="904" r:id="rId102"/>
    <p:sldId id="894" r:id="rId103"/>
    <p:sldId id="895" r:id="rId104"/>
    <p:sldId id="896" r:id="rId105"/>
    <p:sldId id="897" r:id="rId106"/>
    <p:sldId id="898" r:id="rId107"/>
    <p:sldId id="899" r:id="rId108"/>
    <p:sldId id="900" r:id="rId109"/>
    <p:sldId id="901" r:id="rId1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562" y="1972640"/>
            <a:ext cx="5531005" cy="4023360"/>
          </a:xfrm>
        </p:spPr>
        <p:txBody>
          <a:bodyPr/>
          <a:lstStyle/>
          <a:p>
            <a:r>
              <a:rPr lang="en-US" altLang="zh-CN" dirty="0" smtClean="0"/>
              <a:t>          </a:t>
            </a:r>
            <a:r>
              <a:rPr lang="zh-CN" altLang="zh-CN" dirty="0" smtClean="0"/>
              <a:t>对于</a:t>
            </a:r>
            <a:r>
              <a:rPr lang="en-US" altLang="zh-CN" dirty="0"/>
              <a:t>Windows</a:t>
            </a:r>
            <a:r>
              <a:rPr lang="zh-CN" altLang="zh-CN" dirty="0"/>
              <a:t>，可以访问</a:t>
            </a:r>
            <a:r>
              <a:rPr lang="en-US" altLang="zh-CN" dirty="0"/>
              <a:t>http://www.oracle.com/technetwork/java/javase/downloads/jre8-downloads-2133155.html</a:t>
            </a:r>
            <a:r>
              <a:rPr lang="zh-CN" altLang="zh-CN" dirty="0"/>
              <a:t>下载</a:t>
            </a:r>
            <a:r>
              <a:rPr lang="en-US" altLang="zh-CN" dirty="0"/>
              <a:t>JRE 8</a:t>
            </a:r>
            <a:r>
              <a:rPr lang="zh-CN" altLang="zh-CN" dirty="0"/>
              <a:t>。在这个页面，首先选择“</a:t>
            </a:r>
            <a:r>
              <a:rPr lang="en-US" altLang="zh-CN" dirty="0"/>
              <a:t>Accept License Agreement</a:t>
            </a:r>
            <a:r>
              <a:rPr lang="zh-CN" altLang="zh-CN" dirty="0"/>
              <a:t>”单选按钮，如图</a:t>
            </a:r>
            <a:r>
              <a:rPr lang="en-US" altLang="zh-CN" dirty="0"/>
              <a:t>10-3</a:t>
            </a:r>
            <a:r>
              <a:rPr lang="zh-CN" altLang="zh-CN" dirty="0"/>
              <a:t>所示。</a:t>
            </a:r>
          </a:p>
          <a:p>
            <a:endParaRPr lang="zh-CN" altLang="en-US" dirty="0"/>
          </a:p>
        </p:txBody>
      </p:sp>
      <p:pic>
        <p:nvPicPr>
          <p:cNvPr id="409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951" y="1972640"/>
            <a:ext cx="5704337" cy="36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07981" y="5672834"/>
            <a:ext cx="7014117" cy="646331"/>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首先选择“</a:t>
            </a:r>
            <a:r>
              <a:rPr lang="en-US" altLang="zh-CN" b="1" kern="100" dirty="0">
                <a:latin typeface="Times New Roman" panose="02020603050405020304" pitchFamily="18" charset="0"/>
                <a:ea typeface="方正书宋简体"/>
              </a:rPr>
              <a:t>Accept License Agreement</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单</a:t>
            </a:r>
            <a:r>
              <a:rPr lang="zh-CN" altLang="zh-CN" b="1" kern="100" dirty="0">
                <a:latin typeface="Times New Roman" panose="02020603050405020304" pitchFamily="18" charset="0"/>
                <a:ea typeface="方正书宋简体"/>
                <a:cs typeface="Times New Roman" panose="02020603050405020304" pitchFamily="18" charset="0"/>
              </a:rPr>
              <a:t>选按钮才能下载</a:t>
            </a:r>
            <a:endParaRPr lang="zh-CN" altLang="en-US" b="1" dirty="0"/>
          </a:p>
        </p:txBody>
      </p:sp>
    </p:spTree>
    <p:extLst>
      <p:ext uri="{BB962C8B-B14F-4D97-AF65-F5344CB8AC3E}">
        <p14:creationId xmlns:p14="http://schemas.microsoft.com/office/powerpoint/2010/main" val="1320545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71" y="1845733"/>
            <a:ext cx="10917043" cy="4477007"/>
          </a:xfrm>
        </p:spPr>
        <p:txBody>
          <a:bodyPr>
            <a:normAutofit/>
          </a:bodyPr>
          <a:lstStyle/>
          <a:p>
            <a:r>
              <a:rPr lang="en-US" altLang="zh-CN" dirty="0" smtClean="0"/>
              <a:t>         </a:t>
            </a:r>
            <a:r>
              <a:rPr lang="zh-CN" altLang="zh-CN" dirty="0" smtClean="0"/>
              <a:t>通过</a:t>
            </a:r>
            <a:r>
              <a:rPr lang="zh-CN" altLang="zh-CN" dirty="0"/>
              <a:t>一个</a:t>
            </a:r>
            <a:r>
              <a:rPr lang="en-US" altLang="zh-CN" dirty="0"/>
              <a:t>for</a:t>
            </a:r>
            <a:r>
              <a:rPr lang="zh-CN" altLang="zh-CN" dirty="0"/>
              <a:t>循环创建多个</a:t>
            </a:r>
            <a:r>
              <a:rPr lang="en-US" altLang="zh-CN" dirty="0" err="1"/>
              <a:t>PhoneThread</a:t>
            </a:r>
            <a:r>
              <a:rPr lang="zh-CN" altLang="zh-CN" dirty="0"/>
              <a:t>的实例，每一个对应于一个手机串号</a:t>
            </a:r>
            <a:r>
              <a:rPr lang="zh-CN" altLang="zh-CN" dirty="0" smtClean="0"/>
              <a:t>。</a:t>
            </a:r>
            <a:endParaRPr lang="en-US" altLang="zh-CN" dirty="0" smtClean="0"/>
          </a:p>
          <a:p>
            <a:r>
              <a:rPr lang="en-US" altLang="zh-CN" dirty="0"/>
              <a:t> </a:t>
            </a:r>
            <a:r>
              <a:rPr lang="en-US" altLang="zh-CN" dirty="0" smtClean="0"/>
              <a:t>        </a:t>
            </a:r>
            <a:r>
              <a:rPr lang="zh-CN" altLang="zh-CN" dirty="0" smtClean="0"/>
              <a:t>创建</a:t>
            </a:r>
            <a:r>
              <a:rPr lang="zh-CN" altLang="zh-CN" dirty="0"/>
              <a:t>完成以后调用</a:t>
            </a:r>
            <a:r>
              <a:rPr lang="en-US" altLang="zh-CN" dirty="0"/>
              <a:t>.start()</a:t>
            </a:r>
            <a:r>
              <a:rPr lang="zh-CN" altLang="zh-CN" dirty="0"/>
              <a:t>方法来启动子线程，并将子线程放到</a:t>
            </a:r>
            <a:r>
              <a:rPr lang="en-US" altLang="zh-CN" dirty="0" err="1"/>
              <a:t>phne_list</a:t>
            </a:r>
            <a:r>
              <a:rPr lang="zh-CN" altLang="zh-CN" dirty="0"/>
              <a:t>列表中。</a:t>
            </a:r>
          </a:p>
          <a:p>
            <a:r>
              <a:rPr lang="en-US" altLang="zh-CN" dirty="0" smtClean="0"/>
              <a:t>         </a:t>
            </a:r>
            <a:r>
              <a:rPr lang="zh-CN" altLang="zh-CN" dirty="0" smtClean="0"/>
              <a:t>主</a:t>
            </a:r>
            <a:r>
              <a:rPr lang="zh-CN" altLang="zh-CN" dirty="0"/>
              <a:t>线程需要等待子线程全部结束才能结束，因此每</a:t>
            </a:r>
            <a:r>
              <a:rPr lang="en-US" altLang="zh-CN" dirty="0"/>
              <a:t>5s</a:t>
            </a:r>
            <a:r>
              <a:rPr lang="zh-CN" altLang="zh-CN" dirty="0"/>
              <a:t>遍历一次</a:t>
            </a:r>
            <a:r>
              <a:rPr lang="en-US" altLang="zh-CN" dirty="0" err="1"/>
              <a:t>phone_list</a:t>
            </a:r>
            <a:r>
              <a:rPr lang="zh-CN" altLang="zh-CN" dirty="0"/>
              <a:t>列表，移除已经正常结束的子线程，保留还活着的子线程。直到所有的子线程全部结束，</a:t>
            </a:r>
            <a:r>
              <a:rPr lang="en-US" altLang="zh-CN" dirty="0" err="1"/>
              <a:t>phone_list</a:t>
            </a:r>
            <a:r>
              <a:rPr lang="zh-CN" altLang="zh-CN" dirty="0"/>
              <a:t>为空，主线程退出。</a:t>
            </a:r>
          </a:p>
          <a:p>
            <a:r>
              <a:rPr lang="en-US" altLang="zh-CN" dirty="0" smtClean="0"/>
              <a:t>         </a:t>
            </a:r>
            <a:r>
              <a:rPr lang="zh-CN" altLang="zh-CN" dirty="0" smtClean="0"/>
              <a:t>多</a:t>
            </a:r>
            <a:r>
              <a:rPr lang="zh-CN" altLang="zh-CN" dirty="0"/>
              <a:t>台手机的串号可以通过一个配置文件来存储，如图</a:t>
            </a:r>
            <a:r>
              <a:rPr lang="en-US" altLang="zh-CN" dirty="0"/>
              <a:t>10-42</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16649022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图10-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8284" y="2298739"/>
            <a:ext cx="3982171" cy="308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16421" y="5797964"/>
            <a:ext cx="4685898" cy="369332"/>
          </a:xfrm>
          <a:prstGeom prst="rect">
            <a:avLst/>
          </a:prstGeom>
        </p:spPr>
        <p:txBody>
          <a:bodyPr wrap="none">
            <a:spAutoFit/>
          </a:bodyPr>
          <a:lstStyle/>
          <a:p>
            <a:pPr algn="ctr">
              <a:spcAft>
                <a:spcPts val="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10-42  </a:t>
            </a:r>
            <a:r>
              <a:rPr lang="zh-CN" altLang="zh-CN" b="1" kern="1000" dirty="0">
                <a:latin typeface="方正兰亭黑简体"/>
                <a:cs typeface="Times New Roman" panose="02020603050405020304" pitchFamily="18" charset="0"/>
              </a:rPr>
              <a:t>使用配置文件保存多台手机的串号</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480897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4255" y="2186518"/>
            <a:ext cx="6429793" cy="4023360"/>
          </a:xfrm>
        </p:spPr>
        <p:txBody>
          <a:bodyPr/>
          <a:lstStyle/>
          <a:p>
            <a:r>
              <a:rPr lang="en-US" altLang="zh-CN" dirty="0" smtClean="0"/>
              <a:t>         </a:t>
            </a:r>
            <a:r>
              <a:rPr lang="zh-CN" altLang="zh-CN" dirty="0" smtClean="0"/>
              <a:t>在</a:t>
            </a:r>
            <a:r>
              <a:rPr lang="zh-CN" altLang="zh-CN" dirty="0"/>
              <a:t>主线程中读入这个文件，就可以得到</a:t>
            </a:r>
            <a:r>
              <a:rPr lang="en-US" altLang="zh-CN" dirty="0" err="1"/>
              <a:t>serial_list</a:t>
            </a:r>
            <a:r>
              <a:rPr lang="zh-CN" altLang="zh-CN" dirty="0"/>
              <a:t>。代码运行结果如图</a:t>
            </a:r>
            <a:r>
              <a:rPr lang="en-US" altLang="zh-CN" dirty="0"/>
              <a:t>10-43</a:t>
            </a:r>
            <a:r>
              <a:rPr lang="zh-CN" altLang="zh-CN" dirty="0"/>
              <a:t>所示。</a:t>
            </a:r>
          </a:p>
          <a:p>
            <a:endParaRPr lang="zh-CN" altLang="en-US" dirty="0"/>
          </a:p>
          <a:p>
            <a:endParaRPr lang="zh-CN" altLang="en-US" dirty="0"/>
          </a:p>
        </p:txBody>
      </p:sp>
      <p:pic>
        <p:nvPicPr>
          <p:cNvPr id="45058" name="图片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1047" y="2128067"/>
            <a:ext cx="3857385" cy="374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22480" y="6025212"/>
            <a:ext cx="24545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代码运行结果</a:t>
            </a:r>
            <a:endParaRPr lang="zh-CN" altLang="en-US" b="1" dirty="0"/>
          </a:p>
        </p:txBody>
      </p:sp>
    </p:spTree>
    <p:extLst>
      <p:ext uri="{BB962C8B-B14F-4D97-AF65-F5344CB8AC3E}">
        <p14:creationId xmlns:p14="http://schemas.microsoft.com/office/powerpoint/2010/main" val="1080441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sz="4000" dirty="0" bmk="">
                <a:solidFill>
                  <a:srgbClr val="0070C0"/>
                </a:solidFill>
                <a:latin typeface="华文行楷" panose="02010800040101010101" pitchFamily="2" charset="-122"/>
                <a:ea typeface="华文行楷" panose="02010800040101010101" pitchFamily="2" charset="-122"/>
                <a:cs typeface="+mn-cs"/>
              </a:rPr>
              <a:t>10.3  </a:t>
            </a:r>
            <a:r>
              <a:rPr lang="zh-CN" altLang="en-US" sz="4000" dirty="0" bmk="">
                <a:solidFill>
                  <a:srgbClr val="0070C0"/>
                </a:solidFill>
                <a:latin typeface="华文行楷" panose="02010800040101010101" pitchFamily="2" charset="-122"/>
                <a:ea typeface="华文行楷" panose="02010800040101010101" pitchFamily="2" charset="-122"/>
                <a:cs typeface="+mn-cs"/>
              </a:rPr>
              <a:t>阶段案例</a:t>
            </a:r>
            <a:r>
              <a:rPr lang="en-US" altLang="zh-CN" sz="4000" dirty="0" bmk="_Toc500189332">
                <a:solidFill>
                  <a:srgbClr val="0070C0"/>
                </a:solidFill>
                <a:latin typeface="华文行楷" panose="02010800040101010101" pitchFamily="2" charset="-122"/>
                <a:ea typeface="华文行楷" panose="02010800040101010101" pitchFamily="2" charset="-122"/>
                <a:cs typeface="+mn-cs"/>
              </a:rPr>
              <a:t>——BOSS</a:t>
            </a:r>
            <a:r>
              <a:rPr lang="zh-CN" altLang="en-US" sz="4000" dirty="0" bmk="_Toc500189332">
                <a:solidFill>
                  <a:srgbClr val="0070C0"/>
                </a:solidFill>
                <a:latin typeface="华文行楷" panose="02010800040101010101" pitchFamily="2" charset="-122"/>
                <a:ea typeface="华文行楷" panose="02010800040101010101" pitchFamily="2" charset="-122"/>
                <a:cs typeface="+mn-cs"/>
              </a:rPr>
              <a:t>直聘</a:t>
            </a:r>
            <a:r>
              <a:rPr lang="zh-CN" altLang="en-US" sz="4000" dirty="0" bmk="_Toc500189332">
                <a:solidFill>
                  <a:srgbClr val="0070C0"/>
                </a:solidFill>
                <a:latin typeface="华文行楷" panose="02010800040101010101" pitchFamily="2" charset="-122"/>
                <a:ea typeface="华文行楷" panose="02010800040101010101" pitchFamily="2" charset="-122"/>
                <a:cs typeface="+mn-cs"/>
              </a:rPr>
              <a:t>爬虫</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897396" y="1873259"/>
            <a:ext cx="10755628"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189333">
                <a:solidFill>
                  <a:srgbClr val="7030A0"/>
                </a:solidFill>
                <a:latin typeface="黑体" panose="02010609060101010101" pitchFamily="49" charset="-122"/>
                <a:ea typeface="黑体" panose="02010609060101010101" pitchFamily="49" charset="-122"/>
              </a:rPr>
              <a:t>10.3.1  </a:t>
            </a:r>
            <a:r>
              <a:rPr lang="zh-CN" altLang="en-US" sz="4000" spc="-50" dirty="0" bmk="_Toc500189333">
                <a:solidFill>
                  <a:srgbClr val="7030A0"/>
                </a:solidFill>
                <a:latin typeface="黑体" panose="02010609060101010101" pitchFamily="49" charset="-122"/>
                <a:ea typeface="黑体" panose="02010609060101010101" pitchFamily="49" charset="-122"/>
              </a:rPr>
              <a:t>需求分析</a:t>
            </a:r>
            <a:endParaRPr lang="zh-CN" altLang="en-US" sz="4000" spc="-50" dirty="0" bmk="_Toc500189331">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任务目标：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BOSS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直聘</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BOSS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直聘是一个招聘</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，在上面可以看到很多的工作。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职位列表如图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开发一个爬虫，从手机上爬取每一个职位的名称、薪资、招聘公司、公司地址、工作经验要求和学历。</a:t>
            </a:r>
            <a:endParaRPr kumimoji="0" lang="zh-CN" altLang="en-US" i="0" u="none" strike="noStrike" cap="none" normalizeH="0" baseline="0" dirty="0" smtClean="0">
              <a:ln>
                <a:noFill/>
              </a:ln>
              <a:solidFill>
                <a:schemeClr val="tx1"/>
              </a:solidFill>
              <a:effectLst/>
            </a:endParaRPr>
          </a:p>
          <a:p>
            <a:pPr marL="0">
              <a:lnSpc>
                <a:spcPct val="100000"/>
              </a:lnSpc>
              <a:buClrTx/>
              <a:buSzTx/>
              <a:buNone/>
            </a:pPr>
            <a:r>
              <a:rPr lang="en-US" altLang="zh-CN" sz="4000" spc="-50" dirty="0" smtClean="0" bmk="_Toc500189334">
                <a:solidFill>
                  <a:srgbClr val="7030A0"/>
                </a:solidFill>
                <a:latin typeface="黑体" panose="02010609060101010101" pitchFamily="49" charset="-122"/>
                <a:ea typeface="黑体" panose="02010609060101010101" pitchFamily="49" charset="-122"/>
              </a:rPr>
              <a:t>10.3.2  </a:t>
            </a:r>
            <a:r>
              <a:rPr lang="zh-CN" altLang="en-US" sz="4000" spc="-50" dirty="0" smtClean="0" bmk="_Toc500189334">
                <a:solidFill>
                  <a:srgbClr val="7030A0"/>
                </a:solidFill>
                <a:latin typeface="黑体" panose="02010609060101010101" pitchFamily="49" charset="-122"/>
                <a:ea typeface="黑体" panose="02010609060101010101" pitchFamily="49" charset="-122"/>
              </a:rPr>
              <a:t>核心代码构建</a:t>
            </a:r>
            <a:endParaRPr lang="zh-CN" altLang="en-US" sz="4000" spc="-50" dirty="0" smtClean="0" bmk="_Toc500189333">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通过使用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Automator</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Viewer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分析</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页面结构，可以发现每一个职位所需要的信息都在一个公共结点下面，如图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384528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6" descr="../../Library/Containers/com.tencent.xinWeChat/Data/Library/Application%20Support/com.tencent.xinWeChat/2.0b4.0.9/58753b58c88c5b7de258553e475d61d6/Message/MessageTemp/9e20f478899dc29eb19741386f9343c8/Image/251504142363_.p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925" y="1831975"/>
            <a:ext cx="2169724" cy="384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图片 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1231" y="1922821"/>
            <a:ext cx="5289988" cy="38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35981" y="5815582"/>
            <a:ext cx="10404088" cy="369332"/>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10-44</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BOSS</a:t>
            </a:r>
            <a:r>
              <a:rPr lang="zh-CN" altLang="zh-CN" b="1" kern="100" dirty="0">
                <a:latin typeface="Times New Roman" panose="02020603050405020304" pitchFamily="18" charset="0"/>
                <a:ea typeface="方正书宋简体"/>
                <a:cs typeface="Times New Roman" panose="02020603050405020304" pitchFamily="18" charset="0"/>
              </a:rPr>
              <a:t>直聘上的工作列表</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用</a:t>
            </a:r>
            <a:r>
              <a:rPr lang="en-US" altLang="zh-CN" b="1" kern="100" dirty="0">
                <a:latin typeface="Times New Roman" panose="02020603050405020304" pitchFamily="18" charset="0"/>
                <a:ea typeface="方正书宋简体"/>
              </a:rPr>
              <a:t>UI</a:t>
            </a:r>
            <a:r>
              <a:rPr lang="en-US" altLang="zh-CN" b="1" kern="100" dirty="0">
                <a:latin typeface="Times New Roman" panose="02020603050405020304" pitchFamily="18" charset="0"/>
              </a:rPr>
              <a:t> </a:t>
            </a:r>
            <a:r>
              <a:rPr lang="en-US" altLang="zh-CN" b="1" kern="100" dirty="0" err="1">
                <a:latin typeface="Times New Roman" panose="02020603050405020304" pitchFamily="18" charset="0"/>
                <a:ea typeface="方正书宋简体"/>
              </a:rPr>
              <a:t>Automator</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Viewer</a:t>
            </a:r>
            <a:r>
              <a:rPr lang="zh-CN" altLang="zh-CN" b="1" kern="100" dirty="0">
                <a:latin typeface="Times New Roman" panose="02020603050405020304" pitchFamily="18" charset="0"/>
                <a:ea typeface="方正书宋简体"/>
                <a:cs typeface="Times New Roman" panose="02020603050405020304" pitchFamily="18" charset="0"/>
              </a:rPr>
              <a:t>分析</a:t>
            </a:r>
            <a:r>
              <a:rPr lang="en-US" altLang="zh-CN" b="1" kern="100" dirty="0">
                <a:latin typeface="Times New Roman" panose="02020603050405020304" pitchFamily="18" charset="0"/>
                <a:ea typeface="方正书宋简体"/>
              </a:rPr>
              <a:t>BOSS</a:t>
            </a:r>
            <a:r>
              <a:rPr lang="zh-CN" altLang="zh-CN" b="1" kern="100" dirty="0">
                <a:latin typeface="Times New Roman" panose="02020603050405020304" pitchFamily="18" charset="0"/>
                <a:ea typeface="方正书宋简体"/>
                <a:cs typeface="Times New Roman" panose="02020603050405020304" pitchFamily="18" charset="0"/>
              </a:rPr>
              <a:t>直聘首页</a:t>
            </a:r>
            <a:endParaRPr lang="zh-CN" altLang="en-US" b="1" dirty="0"/>
          </a:p>
        </p:txBody>
      </p:sp>
    </p:spTree>
    <p:extLst>
      <p:ext uri="{BB962C8B-B14F-4D97-AF65-F5344CB8AC3E}">
        <p14:creationId xmlns:p14="http://schemas.microsoft.com/office/powerpoint/2010/main" val="33724137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因此</a:t>
            </a:r>
            <a:r>
              <a:rPr lang="zh-CN" altLang="zh-CN" dirty="0"/>
              <a:t>，可以使用先抓大再抓小的原则，首先获得每个职位的大结点，再从大结点里面取子结点。其中，薪资、公司名称、地址、工作经验要求和学历都是大结点的直接子节点，只有职位名称是大结点的子结点的子结点。</a:t>
            </a:r>
          </a:p>
          <a:p>
            <a:r>
              <a:rPr lang="en-US" altLang="zh-CN" dirty="0" smtClean="0"/>
              <a:t>       </a:t>
            </a:r>
            <a:r>
              <a:rPr lang="zh-CN" altLang="zh-CN" dirty="0" smtClean="0"/>
              <a:t>代码</a:t>
            </a:r>
            <a:r>
              <a:rPr lang="zh-CN" altLang="zh-CN" dirty="0"/>
              <a:t>里首先使用一个字典把需要爬取的数据对应的</a:t>
            </a:r>
            <a:r>
              <a:rPr lang="en-US" altLang="zh-CN" dirty="0"/>
              <a:t>resource-id</a:t>
            </a:r>
            <a:r>
              <a:rPr lang="zh-CN" altLang="zh-CN" dirty="0"/>
              <a:t>都保存下来。不过由于职位的名称比较特殊，所以对其进行单独处理</a:t>
            </a:r>
            <a:r>
              <a:rPr lang="zh-CN" altLang="zh-CN" dirty="0" smtClean="0"/>
              <a:t>。</a:t>
            </a:r>
            <a:endParaRPr lang="en-US" altLang="zh-CN" dirty="0" smtClean="0"/>
          </a:p>
          <a:p>
            <a:r>
              <a:rPr lang="en-US" altLang="zh-CN" dirty="0"/>
              <a:t> </a:t>
            </a:r>
            <a:r>
              <a:rPr lang="en-US" altLang="zh-CN" dirty="0" smtClean="0"/>
              <a:t>        </a:t>
            </a:r>
            <a:r>
              <a:rPr lang="zh-CN" altLang="zh-CN" dirty="0" smtClean="0"/>
              <a:t>接下来</a:t>
            </a:r>
            <a:r>
              <a:rPr lang="zh-CN" altLang="zh-CN" dirty="0"/>
              <a:t>获取这一屏所有的职位对应的大结点，并分别在它们的子结点里面找到需要的信息。</a:t>
            </a:r>
          </a:p>
          <a:p>
            <a:endParaRPr lang="zh-CN" altLang="en-US" dirty="0"/>
          </a:p>
        </p:txBody>
      </p:sp>
    </p:spTree>
    <p:extLst>
      <p:ext uri="{BB962C8B-B14F-4D97-AF65-F5344CB8AC3E}">
        <p14:creationId xmlns:p14="http://schemas.microsoft.com/office/powerpoint/2010/main" val="3513874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indent="228600" eaLnBrk="0" fontAlgn="base" hangingPunct="0">
              <a:lnSpc>
                <a:spcPct val="100000"/>
              </a:lnSpc>
              <a:spcAft>
                <a:spcPct val="0"/>
              </a:spcAft>
            </a:pPr>
            <a:r>
              <a:rPr lang="en-US" altLang="zh-CN" sz="4000" dirty="0" bmk="_Toc500189335">
                <a:solidFill>
                  <a:srgbClr val="7030A0"/>
                </a:solidFill>
                <a:latin typeface="黑体" panose="02010609060101010101" pitchFamily="49" charset="-122"/>
                <a:ea typeface="黑体" panose="02010609060101010101" pitchFamily="49" charset="-122"/>
                <a:cs typeface="+mn-cs"/>
              </a:rPr>
              <a:t>10.3.3  </a:t>
            </a:r>
            <a:r>
              <a:rPr lang="zh-CN" altLang="en-US" sz="4000" dirty="0" bmk="_Toc500189335">
                <a:solidFill>
                  <a:srgbClr val="7030A0"/>
                </a:solidFill>
                <a:latin typeface="黑体" panose="02010609060101010101" pitchFamily="49" charset="-122"/>
                <a:ea typeface="黑体" panose="02010609060101010101" pitchFamily="49" charset="-122"/>
                <a:cs typeface="+mn-cs"/>
              </a:rPr>
              <a:t>调试与</a:t>
            </a:r>
            <a:r>
              <a:rPr lang="zh-CN" altLang="en-US" sz="4000" dirty="0" bmk="_Toc500189335">
                <a:solidFill>
                  <a:srgbClr val="7030A0"/>
                </a:solidFill>
                <a:latin typeface="黑体" panose="02010609060101010101" pitchFamily="49" charset="-122"/>
                <a:ea typeface="黑体" panose="02010609060101010101" pitchFamily="49" charset="-122"/>
                <a:cs typeface="+mn-cs"/>
              </a:rPr>
              <a:t>运行</a:t>
            </a:r>
            <a:endParaRPr lang="zh-CN" altLang="en-US" sz="4000" dirty="0" bmk="_Toc50018933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54183" y="2495108"/>
            <a:ext cx="578079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程序运行结果如图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所示。需要注意的是，滚屏的时候不能保证刚好完整滚动一屏，所以每次滚屏的时候都会出现一个职位被重复抓取的情况，这是正常现象。在程序里面做去重处理即可。</a:t>
            </a:r>
            <a:endParaRPr kumimoji="0" lang="zh-CN" altLang="en-US" i="0" u="none" strike="noStrike" cap="none" normalizeH="0" baseline="0" dirty="0" smtClean="0">
              <a:ln>
                <a:noFill/>
              </a:ln>
              <a:solidFill>
                <a:schemeClr val="tx1"/>
              </a:solidFill>
              <a:effectLst/>
            </a:endParaRPr>
          </a:p>
        </p:txBody>
      </p:sp>
      <p:pic>
        <p:nvPicPr>
          <p:cNvPr id="48130" name="图片 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2416" y="1868604"/>
            <a:ext cx="3730895" cy="397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662416" y="5930513"/>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10-46</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BOSS</a:t>
            </a:r>
            <a:r>
              <a:rPr lang="zh-CN" altLang="zh-CN" b="1" kern="100" dirty="0">
                <a:latin typeface="Times New Roman" panose="02020603050405020304" pitchFamily="18" charset="0"/>
                <a:ea typeface="方正书宋简体"/>
                <a:cs typeface="Times New Roman" panose="02020603050405020304" pitchFamily="18" charset="0"/>
              </a:rPr>
              <a:t>直聘爬虫运</a:t>
            </a:r>
            <a:r>
              <a:rPr lang="zh-CN" altLang="zh-CN" b="1" kern="1000" dirty="0">
                <a:latin typeface="Times New Roman" panose="02020603050405020304" pitchFamily="18" charset="0"/>
                <a:ea typeface="方正书宋简体"/>
                <a:cs typeface="Times New Roman" panose="02020603050405020304" pitchFamily="18" charset="0"/>
              </a:rPr>
              <a:t>行结果</a:t>
            </a:r>
            <a:endParaRPr lang="zh-CN" altLang="en-US" b="1" dirty="0"/>
          </a:p>
        </p:txBody>
      </p:sp>
    </p:spTree>
    <p:extLst>
      <p:ext uri="{BB962C8B-B14F-4D97-AF65-F5344CB8AC3E}">
        <p14:creationId xmlns:p14="http://schemas.microsoft.com/office/powerpoint/2010/main" val="8569384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10.4  </a:t>
            </a:r>
            <a:r>
              <a:rPr lang="zh-CN" altLang="zh-CN" sz="4000" dirty="0" bmk="">
                <a:solidFill>
                  <a:srgbClr val="0070C0"/>
                </a:solidFill>
                <a:latin typeface="华文行楷" panose="02010800040101010101" pitchFamily="2" charset="-122"/>
                <a:ea typeface="华文行楷" panose="02010800040101010101" pitchFamily="2" charset="-122"/>
                <a:cs typeface="+mn-cs"/>
              </a:rPr>
              <a:t>本章</a:t>
            </a:r>
            <a:r>
              <a:rPr lang="zh-CN" altLang="zh-CN" sz="4000" dirty="0" bmk="">
                <a:solidFill>
                  <a:srgbClr val="0070C0"/>
                </a:solidFill>
                <a:latin typeface="华文行楷" panose="02010800040101010101" pitchFamily="2" charset="-122"/>
                <a:ea typeface="华文行楷" panose="02010800040101010101" pitchFamily="2" charset="-122"/>
                <a:cs typeface="+mn-cs"/>
              </a:rPr>
              <a:t>小结</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97280" y="1845734"/>
            <a:ext cx="10310418" cy="4023360"/>
          </a:xfrm>
        </p:spPr>
        <p:txBody>
          <a:bodyPr>
            <a:normAutofit/>
          </a:bodyPr>
          <a:lstStyle/>
          <a:p>
            <a:r>
              <a:rPr lang="en-US" altLang="zh-CN" dirty="0" smtClean="0"/>
              <a:t>       </a:t>
            </a:r>
            <a:r>
              <a:rPr lang="zh-CN" altLang="zh-CN" dirty="0" smtClean="0"/>
              <a:t>本章</a:t>
            </a:r>
            <a:r>
              <a:rPr lang="zh-CN" altLang="zh-CN" dirty="0"/>
              <a:t>主要讲解了如何通过</a:t>
            </a:r>
            <a:r>
              <a:rPr lang="en-US" altLang="zh-CN" dirty="0"/>
              <a:t>Python</a:t>
            </a:r>
            <a:r>
              <a:rPr lang="zh-CN" altLang="zh-CN" dirty="0"/>
              <a:t>操作手机来获取</a:t>
            </a:r>
            <a:r>
              <a:rPr lang="en-US" altLang="zh-CN" dirty="0"/>
              <a:t>Android</a:t>
            </a:r>
            <a:r>
              <a:rPr lang="zh-CN" altLang="zh-CN" dirty="0"/>
              <a:t>原生</a:t>
            </a:r>
            <a:r>
              <a:rPr lang="en-US" altLang="zh-CN" dirty="0"/>
              <a:t>App</a:t>
            </a:r>
            <a:r>
              <a:rPr lang="zh-CN" altLang="zh-CN" dirty="0"/>
              <a:t>中的文字内容。</a:t>
            </a:r>
            <a:r>
              <a:rPr lang="en-US" altLang="zh-CN" dirty="0"/>
              <a:t>Python</a:t>
            </a:r>
            <a:r>
              <a:rPr lang="zh-CN" altLang="zh-CN" dirty="0"/>
              <a:t>使用</a:t>
            </a:r>
            <a:r>
              <a:rPr lang="en-US" altLang="zh-CN" dirty="0" err="1"/>
              <a:t>uiautomator</a:t>
            </a:r>
            <a:r>
              <a:rPr lang="zh-CN" altLang="zh-CN" dirty="0"/>
              <a:t>这个第三方库来操作</a:t>
            </a:r>
            <a:r>
              <a:rPr lang="en-US" altLang="zh-CN" dirty="0"/>
              <a:t>Android</a:t>
            </a:r>
            <a:r>
              <a:rPr lang="zh-CN" altLang="zh-CN" dirty="0"/>
              <a:t>手机的</a:t>
            </a:r>
            <a:r>
              <a:rPr lang="en-US" altLang="zh-CN" dirty="0" err="1"/>
              <a:t>UiAutomator</a:t>
            </a:r>
            <a:r>
              <a:rPr lang="zh-CN" altLang="zh-CN" dirty="0"/>
              <a:t>，从而实现模拟人们对手机屏幕的任何操作行为，并直接读取屏幕上的文字。</a:t>
            </a:r>
          </a:p>
          <a:p>
            <a:r>
              <a:rPr lang="en-US" altLang="zh-CN" dirty="0" smtClean="0"/>
              <a:t>        </a:t>
            </a:r>
            <a:r>
              <a:rPr lang="zh-CN" altLang="zh-CN" dirty="0" smtClean="0"/>
              <a:t>使用</a:t>
            </a:r>
            <a:r>
              <a:rPr lang="en-US" altLang="zh-CN" dirty="0" err="1" smtClean="0"/>
              <a:t>uiautomator</a:t>
            </a:r>
            <a:r>
              <a:rPr lang="zh-CN" altLang="zh-CN" dirty="0" smtClean="0"/>
              <a:t>来开发爬虫，要打通流程非常简单。但是需要特别注意处理各种异常的情况。同时，由于手机速度的问题，应该使用多台手机构成一个集群来提高抓取的速率。</a:t>
            </a:r>
            <a:endParaRPr lang="zh-CN" altLang="zh-CN" dirty="0"/>
          </a:p>
        </p:txBody>
      </p:sp>
    </p:spTree>
    <p:extLst>
      <p:ext uri="{BB962C8B-B14F-4D97-AF65-F5344CB8AC3E}">
        <p14:creationId xmlns:p14="http://schemas.microsoft.com/office/powerpoint/2010/main" val="2665873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4" y="1993837"/>
            <a:ext cx="10729703" cy="4023360"/>
          </a:xfrm>
        </p:spPr>
        <p:txBody>
          <a:bodyPr/>
          <a:lstStyle/>
          <a:p>
            <a:r>
              <a:rPr lang="en-US" altLang="zh-CN" dirty="0" smtClean="0"/>
              <a:t>       </a:t>
            </a:r>
            <a:r>
              <a:rPr lang="zh-CN" altLang="zh-CN" dirty="0" smtClean="0"/>
              <a:t>最后</a:t>
            </a:r>
            <a:r>
              <a:rPr lang="zh-CN" altLang="zh-CN" dirty="0"/>
              <a:t>，如果使用手机集群来进行数据抓取，并且需要抓取的</a:t>
            </a:r>
            <a:r>
              <a:rPr lang="en-US" altLang="zh-CN" dirty="0"/>
              <a:t>App</a:t>
            </a:r>
            <a:r>
              <a:rPr lang="zh-CN" altLang="zh-CN" dirty="0"/>
              <a:t>数据来自网络，那么需要考虑无线路由器的负荷。当同时连接无线路由器的设备超过一定数量时，有可能导致部分甚至所有设备都无法上网。这就需要使用工业级路由器来缓解。</a:t>
            </a:r>
          </a:p>
          <a:p>
            <a:r>
              <a:rPr lang="en-US" altLang="zh-CN" dirty="0" smtClean="0"/>
              <a:t>         </a:t>
            </a:r>
            <a:r>
              <a:rPr lang="zh-CN" altLang="zh-CN" dirty="0" smtClean="0"/>
              <a:t>无线</a:t>
            </a:r>
            <a:r>
              <a:rPr lang="zh-CN" altLang="zh-CN" dirty="0"/>
              <a:t>信号相互干扰也是一个比较麻烦的问题。使用</a:t>
            </a:r>
            <a:r>
              <a:rPr lang="en-US" altLang="zh-CN" dirty="0"/>
              <a:t>5G</a:t>
            </a:r>
            <a:r>
              <a:rPr lang="zh-CN" altLang="zh-CN" dirty="0"/>
              <a:t>信道能缓解，但一般便宜的</a:t>
            </a:r>
            <a:r>
              <a:rPr lang="en-US" altLang="zh-CN" dirty="0"/>
              <a:t>Android</a:t>
            </a:r>
            <a:r>
              <a:rPr lang="zh-CN" altLang="zh-CN" dirty="0"/>
              <a:t>手机不支持</a:t>
            </a:r>
            <a:r>
              <a:rPr lang="en-US" altLang="zh-CN" dirty="0"/>
              <a:t>5G</a:t>
            </a:r>
            <a:r>
              <a:rPr lang="zh-CN" altLang="zh-CN" dirty="0"/>
              <a:t>的</a:t>
            </a:r>
            <a:r>
              <a:rPr lang="en-US" altLang="zh-CN" dirty="0"/>
              <a:t>Wi-Fi</a:t>
            </a:r>
            <a:r>
              <a:rPr lang="zh-CN" altLang="zh-CN" dirty="0"/>
              <a:t>信道，此时能做的就是把手机尽量分开，不要放在一起。使用电磁屏蔽网，将每</a:t>
            </a:r>
            <a:r>
              <a:rPr lang="en-US" altLang="zh-CN" dirty="0"/>
              <a:t>10</a:t>
            </a:r>
            <a:r>
              <a:rPr lang="zh-CN" altLang="zh-CN" dirty="0"/>
              <a:t>个手机和一个无线路由器为一组包裹起来，也能起到一定的阻隔</a:t>
            </a:r>
            <a:r>
              <a:rPr lang="en-US" altLang="zh-CN" dirty="0"/>
              <a:t>Wi-Fi</a:t>
            </a:r>
            <a:r>
              <a:rPr lang="zh-CN" altLang="zh-CN" dirty="0"/>
              <a:t>信号的作用。</a:t>
            </a:r>
          </a:p>
          <a:p>
            <a:endParaRPr lang="zh-CN" altLang="en-US" dirty="0"/>
          </a:p>
          <a:p>
            <a:endParaRPr lang="zh-CN" altLang="en-US" dirty="0"/>
          </a:p>
        </p:txBody>
      </p:sp>
    </p:spTree>
    <p:extLst>
      <p:ext uri="{BB962C8B-B14F-4D97-AF65-F5344CB8AC3E}">
        <p14:creationId xmlns:p14="http://schemas.microsoft.com/office/powerpoint/2010/main" val="249765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10.5  </a:t>
            </a:r>
            <a:r>
              <a:rPr lang="zh-CN" altLang="zh-CN" sz="4000" dirty="0" bmk="">
                <a:solidFill>
                  <a:srgbClr val="0070C0"/>
                </a:solidFill>
                <a:latin typeface="华文行楷" panose="02010800040101010101" pitchFamily="2" charset="-122"/>
                <a:ea typeface="华文行楷" panose="02010800040101010101" pitchFamily="2" charset="-122"/>
                <a:cs typeface="+mn-cs"/>
              </a:rPr>
              <a:t>动手</a:t>
            </a:r>
            <a:r>
              <a:rPr lang="zh-CN" altLang="zh-CN" sz="4000" dirty="0" bmk="">
                <a:solidFill>
                  <a:srgbClr val="0070C0"/>
                </a:solidFill>
                <a:latin typeface="华文行楷" panose="02010800040101010101" pitchFamily="2" charset="-122"/>
                <a:ea typeface="华文行楷" panose="02010800040101010101" pitchFamily="2" charset="-122"/>
                <a:cs typeface="+mn-cs"/>
              </a:rPr>
              <a:t>实践</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4404732" y="2314085"/>
            <a:ext cx="6750948" cy="4023360"/>
          </a:xfrm>
        </p:spPr>
        <p:txBody>
          <a:bodyPr/>
          <a:lstStyle/>
          <a:p>
            <a:r>
              <a:rPr lang="en-US" altLang="zh-CN" dirty="0" smtClean="0"/>
              <a:t>        </a:t>
            </a:r>
            <a:r>
              <a:rPr lang="zh-CN" altLang="zh-CN" dirty="0" smtClean="0"/>
              <a:t>使用</a:t>
            </a:r>
            <a:r>
              <a:rPr lang="en-US" altLang="zh-CN" dirty="0"/>
              <a:t>Android</a:t>
            </a:r>
            <a:r>
              <a:rPr lang="zh-CN" altLang="zh-CN" dirty="0"/>
              <a:t>手机来爬取一个原生</a:t>
            </a:r>
            <a:r>
              <a:rPr lang="en-US" altLang="zh-CN" dirty="0"/>
              <a:t>App</a:t>
            </a:r>
            <a:r>
              <a:rPr lang="zh-CN" altLang="zh-CN" dirty="0"/>
              <a:t>的数据。</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39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744" y="1845734"/>
            <a:ext cx="11173521" cy="4789242"/>
          </a:xfrm>
        </p:spPr>
        <p:txBody>
          <a:bodyPr>
            <a:normAutofit/>
          </a:bodyPr>
          <a:lstStyle/>
          <a:p>
            <a:r>
              <a:rPr lang="en-US" altLang="zh-CN" dirty="0">
                <a:solidFill>
                  <a:srgbClr val="C00000"/>
                </a:solidFill>
              </a:rPr>
              <a:t>2</a:t>
            </a:r>
            <a:r>
              <a:rPr lang="zh-CN" altLang="zh-CN" dirty="0">
                <a:solidFill>
                  <a:srgbClr val="C00000"/>
                </a:solidFill>
              </a:rPr>
              <a:t>．安装</a:t>
            </a:r>
            <a:r>
              <a:rPr lang="en-US" altLang="zh-CN" dirty="0">
                <a:solidFill>
                  <a:srgbClr val="C00000"/>
                </a:solidFill>
              </a:rPr>
              <a:t>Android SDK</a:t>
            </a:r>
            <a:endParaRPr lang="zh-CN" altLang="zh-CN" dirty="0">
              <a:solidFill>
                <a:srgbClr val="C00000"/>
              </a:solidFill>
            </a:endParaRPr>
          </a:p>
          <a:p>
            <a:r>
              <a:rPr lang="en-US" altLang="zh-CN" dirty="0" smtClean="0"/>
              <a:t>        </a:t>
            </a:r>
            <a:r>
              <a:rPr lang="zh-CN" altLang="zh-CN" dirty="0" smtClean="0"/>
              <a:t>安装</a:t>
            </a:r>
            <a:r>
              <a:rPr lang="zh-CN" altLang="zh-CN" dirty="0"/>
              <a:t>完成</a:t>
            </a:r>
            <a:r>
              <a:rPr lang="en-US" altLang="zh-CN" dirty="0"/>
              <a:t>JRE</a:t>
            </a:r>
            <a:r>
              <a:rPr lang="zh-CN" altLang="zh-CN" dirty="0"/>
              <a:t>以后，再来安装</a:t>
            </a:r>
            <a:r>
              <a:rPr lang="en-US" altLang="zh-CN" dirty="0"/>
              <a:t>Android SDK</a:t>
            </a:r>
            <a:r>
              <a:rPr lang="zh-CN" altLang="zh-CN" dirty="0"/>
              <a:t>。请打开</a:t>
            </a:r>
            <a:r>
              <a:rPr lang="en-US" altLang="zh-CN" dirty="0"/>
              <a:t>https://developer</a:t>
            </a:r>
            <a:r>
              <a:rPr lang="en-US" altLang="zh-CN" dirty="0" smtClean="0"/>
              <a:t>. android.google.cn/studio/index.html</a:t>
            </a:r>
            <a:r>
              <a:rPr lang="zh-CN" altLang="zh-CN" dirty="0"/>
              <a:t>，这是</a:t>
            </a:r>
            <a:r>
              <a:rPr lang="en-US" altLang="zh-CN" dirty="0"/>
              <a:t>Android</a:t>
            </a:r>
            <a:r>
              <a:rPr lang="zh-CN" altLang="zh-CN" dirty="0"/>
              <a:t>开发者中国官网，在中国可以直接打开。打开网页，拖到最下方，在“仅获取命令行工具”中下载自己系统对应的</a:t>
            </a:r>
            <a:r>
              <a:rPr lang="en-US" altLang="zh-CN" dirty="0"/>
              <a:t>SDK</a:t>
            </a:r>
            <a:r>
              <a:rPr lang="zh-CN" altLang="zh-CN" dirty="0"/>
              <a:t>，如图</a:t>
            </a:r>
            <a:r>
              <a:rPr lang="en-US" altLang="zh-CN" dirty="0"/>
              <a:t>10-4</a:t>
            </a:r>
            <a:r>
              <a:rPr lang="zh-CN" altLang="zh-CN" dirty="0"/>
              <a:t>所示。</a:t>
            </a:r>
          </a:p>
          <a:p>
            <a:r>
              <a:rPr lang="en-US" altLang="zh-CN" dirty="0" smtClean="0"/>
              <a:t>         </a:t>
            </a:r>
            <a:r>
              <a:rPr lang="zh-CN" altLang="zh-CN" dirty="0" smtClean="0"/>
              <a:t>下载</a:t>
            </a:r>
            <a:r>
              <a:rPr lang="zh-CN" altLang="zh-CN" dirty="0"/>
              <a:t>的是一个</a:t>
            </a:r>
            <a:r>
              <a:rPr lang="en-US" altLang="zh-CN" dirty="0"/>
              <a:t>.zip</a:t>
            </a:r>
            <a:r>
              <a:rPr lang="zh-CN" altLang="zh-CN" dirty="0"/>
              <a:t>格式的压缩包，将之解压可以得到一个名为</a:t>
            </a:r>
            <a:r>
              <a:rPr lang="en-US" altLang="zh-CN" dirty="0"/>
              <a:t>tools</a:t>
            </a:r>
            <a:r>
              <a:rPr lang="zh-CN" altLang="zh-CN" dirty="0"/>
              <a:t>的文件夹。对于</a:t>
            </a:r>
            <a:r>
              <a:rPr lang="en-US" altLang="zh-CN" dirty="0"/>
              <a:t>Mac OS</a:t>
            </a:r>
            <a:r>
              <a:rPr lang="zh-CN" altLang="zh-CN" dirty="0"/>
              <a:t>与</a:t>
            </a:r>
            <a:r>
              <a:rPr lang="en-US" altLang="zh-CN" dirty="0"/>
              <a:t>Ubuntu</a:t>
            </a:r>
            <a:r>
              <a:rPr lang="zh-CN" altLang="zh-CN" dirty="0"/>
              <a:t>系统，本书把这个</a:t>
            </a:r>
            <a:r>
              <a:rPr lang="en-US" altLang="zh-CN" dirty="0"/>
              <a:t>tools</a:t>
            </a:r>
            <a:r>
              <a:rPr lang="zh-CN" altLang="zh-CN" dirty="0"/>
              <a:t>文件夹放在“～</a:t>
            </a:r>
            <a:r>
              <a:rPr lang="en-US" altLang="zh-CN" dirty="0"/>
              <a:t>/book/</a:t>
            </a:r>
            <a:r>
              <a:rPr lang="en-US" altLang="zh-CN" dirty="0" err="1"/>
              <a:t>sdk</a:t>
            </a:r>
            <a:r>
              <a:rPr lang="zh-CN" altLang="zh-CN" dirty="0"/>
              <a:t>”文件夹里面。对于</a:t>
            </a:r>
            <a:r>
              <a:rPr lang="en-US" altLang="zh-CN" dirty="0"/>
              <a:t>Windows</a:t>
            </a:r>
            <a:r>
              <a:rPr lang="zh-CN" altLang="zh-CN" dirty="0"/>
              <a:t>系统，本书把这个</a:t>
            </a:r>
            <a:r>
              <a:rPr lang="en-US" altLang="zh-CN" dirty="0"/>
              <a:t>tools</a:t>
            </a:r>
            <a:r>
              <a:rPr lang="zh-CN" altLang="zh-CN" dirty="0"/>
              <a:t>文件夹放在“</a:t>
            </a:r>
            <a:r>
              <a:rPr lang="en-US" altLang="zh-CN" dirty="0"/>
              <a:t>E:\Program Files\</a:t>
            </a:r>
            <a:r>
              <a:rPr lang="en-US" altLang="zh-CN" dirty="0" err="1"/>
              <a:t>sdk</a:t>
            </a:r>
            <a:r>
              <a:rPr lang="en-US" altLang="zh-CN" dirty="0"/>
              <a:t>\</a:t>
            </a:r>
            <a:r>
              <a:rPr lang="en-US" altLang="zh-CN" dirty="0" err="1"/>
              <a:t>sdk</a:t>
            </a:r>
            <a:r>
              <a:rPr lang="zh-CN" altLang="zh-CN" dirty="0"/>
              <a:t>”文件夹里面</a:t>
            </a:r>
            <a:r>
              <a:rPr lang="zh-CN" altLang="zh-CN" dirty="0" smtClean="0"/>
              <a:t>。</a:t>
            </a:r>
            <a:endParaRPr lang="zh-CN" altLang="zh-CN" dirty="0"/>
          </a:p>
        </p:txBody>
      </p:sp>
    </p:spTree>
    <p:extLst>
      <p:ext uri="{BB962C8B-B14F-4D97-AF65-F5344CB8AC3E}">
        <p14:creationId xmlns:p14="http://schemas.microsoft.com/office/powerpoint/2010/main" val="358622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851" y="2024720"/>
            <a:ext cx="6072662" cy="362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28054" y="5887173"/>
            <a:ext cx="5449569" cy="369332"/>
          </a:xfrm>
          <a:prstGeom prst="rect">
            <a:avLst/>
          </a:prstGeom>
        </p:spPr>
        <p:txBody>
          <a:bodyPr wrap="non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在网页最下面下载系统对应的</a:t>
            </a:r>
            <a:r>
              <a:rPr lang="en-US" altLang="zh-CN" b="1" kern="100" dirty="0">
                <a:latin typeface="Times New Roman" panose="02020603050405020304" pitchFamily="18" charset="0"/>
                <a:ea typeface="方正书宋简体"/>
              </a:rPr>
              <a:t>Android SDK </a:t>
            </a:r>
            <a:endParaRPr lang="zh-CN" altLang="en-US" b="1" dirty="0"/>
          </a:p>
        </p:txBody>
      </p:sp>
    </p:spTree>
    <p:extLst>
      <p:ext uri="{BB962C8B-B14F-4D97-AF65-F5344CB8AC3E}">
        <p14:creationId xmlns:p14="http://schemas.microsoft.com/office/powerpoint/2010/main" val="85993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678" y="1845734"/>
            <a:ext cx="10442002" cy="4023360"/>
          </a:xfrm>
        </p:spPr>
        <p:txBody>
          <a:bodyPr/>
          <a:lstStyle/>
          <a:p>
            <a:r>
              <a:rPr lang="en-US" altLang="zh-CN" dirty="0" smtClean="0"/>
              <a:t>           </a:t>
            </a:r>
            <a:r>
              <a:rPr lang="zh-CN" altLang="zh-CN" dirty="0" smtClean="0"/>
              <a:t>在</a:t>
            </a:r>
            <a:r>
              <a:rPr lang="en-US" altLang="zh-CN" dirty="0"/>
              <a:t>Mac OS</a:t>
            </a:r>
            <a:r>
              <a:rPr lang="zh-CN" altLang="zh-CN" dirty="0"/>
              <a:t>与</a:t>
            </a:r>
            <a:r>
              <a:rPr lang="en-US" altLang="zh-CN" dirty="0"/>
              <a:t>Ubuntu</a:t>
            </a:r>
            <a:r>
              <a:rPr lang="zh-CN" altLang="zh-CN" dirty="0"/>
              <a:t>的终端输入并执行如下命令，如图</a:t>
            </a:r>
            <a:r>
              <a:rPr lang="en-US" altLang="zh-CN" dirty="0"/>
              <a:t>10-5</a:t>
            </a:r>
            <a:r>
              <a:rPr lang="zh-CN" altLang="zh-CN" dirty="0"/>
              <a:t>所示。</a:t>
            </a:r>
          </a:p>
          <a:p>
            <a:pPr marL="0" indent="0">
              <a:buNone/>
            </a:pPr>
            <a:r>
              <a:rPr lang="en-US" altLang="zh-CN" dirty="0" smtClean="0">
                <a:solidFill>
                  <a:srgbClr val="0070C0"/>
                </a:solidFill>
              </a:rPr>
              <a:t>cd </a:t>
            </a:r>
            <a:r>
              <a:rPr lang="en-US" altLang="zh-CN" dirty="0">
                <a:solidFill>
                  <a:srgbClr val="0070C0"/>
                </a:solidFill>
              </a:rPr>
              <a:t>~/book/</a:t>
            </a:r>
            <a:r>
              <a:rPr lang="en-US" altLang="zh-CN" dirty="0" err="1">
                <a:solidFill>
                  <a:srgbClr val="0070C0"/>
                </a:solidFill>
              </a:rPr>
              <a:t>sdk</a:t>
            </a:r>
            <a:endParaRPr lang="zh-CN" altLang="zh-CN" dirty="0">
              <a:solidFill>
                <a:srgbClr val="0070C0"/>
              </a:solidFill>
            </a:endParaRPr>
          </a:p>
          <a:p>
            <a:pPr marL="0" indent="0">
              <a:buNone/>
            </a:pPr>
            <a:r>
              <a:rPr lang="en-US" altLang="zh-CN" dirty="0">
                <a:solidFill>
                  <a:srgbClr val="0070C0"/>
                </a:solidFill>
              </a:rPr>
              <a:t>bin/</a:t>
            </a:r>
            <a:r>
              <a:rPr lang="en-US" altLang="zh-CN" dirty="0" err="1">
                <a:solidFill>
                  <a:srgbClr val="0070C0"/>
                </a:solidFill>
              </a:rPr>
              <a:t>sdkmanager</a:t>
            </a:r>
            <a:r>
              <a:rPr lang="en-US" altLang="zh-CN" dirty="0">
                <a:solidFill>
                  <a:srgbClr val="0070C0"/>
                </a:solidFill>
              </a:rPr>
              <a:t> "platform-tools"</a:t>
            </a:r>
            <a:endParaRPr lang="zh-CN" altLang="zh-CN" dirty="0">
              <a:solidFill>
                <a:srgbClr val="0070C0"/>
              </a:solidFill>
            </a:endParaRPr>
          </a:p>
          <a:p>
            <a:endParaRPr lang="zh-CN" altLang="en-US" dirty="0">
              <a:solidFill>
                <a:srgbClr val="0070C0"/>
              </a:solidFill>
            </a:endParaRPr>
          </a:p>
        </p:txBody>
      </p:sp>
      <p:pic>
        <p:nvPicPr>
          <p:cNvPr id="614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8158" y="3076829"/>
            <a:ext cx="4943983" cy="218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95704" y="5869094"/>
            <a:ext cx="376096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执行命令安装</a:t>
            </a:r>
            <a:r>
              <a:rPr lang="en-US" altLang="zh-CN" b="1" kern="100" dirty="0">
                <a:latin typeface="Times New Roman" panose="02020603050405020304" pitchFamily="18" charset="0"/>
                <a:ea typeface="方正书宋简体"/>
              </a:rPr>
              <a:t>platform-tools</a:t>
            </a:r>
            <a:endParaRPr lang="zh-CN" altLang="en-US" b="1" dirty="0"/>
          </a:p>
        </p:txBody>
      </p:sp>
    </p:spTree>
    <p:extLst>
      <p:ext uri="{BB962C8B-B14F-4D97-AF65-F5344CB8AC3E}">
        <p14:creationId xmlns:p14="http://schemas.microsoft.com/office/powerpoint/2010/main" val="2115615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Windows</a:t>
            </a:r>
            <a:r>
              <a:rPr lang="zh-CN" altLang="zh-CN" dirty="0"/>
              <a:t>系统直接在</a:t>
            </a:r>
            <a:r>
              <a:rPr lang="en-US" altLang="zh-CN" dirty="0"/>
              <a:t>tools</a:t>
            </a:r>
            <a:r>
              <a:rPr lang="zh-CN" altLang="zh-CN" dirty="0"/>
              <a:t>文件夹中打开</a:t>
            </a:r>
            <a:r>
              <a:rPr lang="en-US" altLang="zh-CN" dirty="0"/>
              <a:t>CMD</a:t>
            </a:r>
            <a:r>
              <a:rPr lang="zh-CN" altLang="zh-CN" dirty="0"/>
              <a:t>窗口，并输入命令：</a:t>
            </a:r>
          </a:p>
          <a:p>
            <a:r>
              <a:rPr lang="en-US" altLang="zh-CN" dirty="0">
                <a:solidFill>
                  <a:srgbClr val="0070C0"/>
                </a:solidFill>
              </a:rPr>
              <a:t>bin/sdkmanager.exe "platform-tools"</a:t>
            </a:r>
            <a:endParaRPr lang="zh-CN" altLang="zh-CN" dirty="0">
              <a:solidFill>
                <a:srgbClr val="0070C0"/>
              </a:solidFill>
            </a:endParaRPr>
          </a:p>
          <a:p>
            <a:r>
              <a:rPr lang="en-US" altLang="zh-CN" dirty="0" smtClean="0"/>
              <a:t>          </a:t>
            </a:r>
            <a:r>
              <a:rPr lang="zh-CN" altLang="zh-CN" dirty="0" smtClean="0"/>
              <a:t>输入</a:t>
            </a:r>
            <a:r>
              <a:rPr lang="zh-CN" altLang="zh-CN" dirty="0"/>
              <a:t>完成命令并按</a:t>
            </a:r>
            <a:r>
              <a:rPr lang="en-US" altLang="zh-CN" dirty="0"/>
              <a:t>Enter</a:t>
            </a:r>
            <a:r>
              <a:rPr lang="zh-CN" altLang="zh-CN" dirty="0"/>
              <a:t>键，可以看到在终端窗口弹出安装协议，输入</a:t>
            </a:r>
            <a:r>
              <a:rPr lang="en-US" altLang="zh-CN" dirty="0"/>
              <a:t>y</a:t>
            </a:r>
            <a:r>
              <a:rPr lang="zh-CN" altLang="zh-CN" dirty="0"/>
              <a:t>并按</a:t>
            </a:r>
            <a:r>
              <a:rPr lang="en-US" altLang="zh-CN" dirty="0"/>
              <a:t>Enter</a:t>
            </a:r>
            <a:r>
              <a:rPr lang="zh-CN" altLang="zh-CN" dirty="0"/>
              <a:t>键即可安装“</a:t>
            </a:r>
            <a:r>
              <a:rPr lang="en-US" altLang="zh-CN" dirty="0"/>
              <a:t>platform-tools</a:t>
            </a:r>
            <a:r>
              <a:rPr lang="zh-CN" altLang="zh-CN" dirty="0"/>
              <a:t>”</a:t>
            </a:r>
            <a:r>
              <a:rPr lang="zh-CN" altLang="zh-CN" dirty="0" smtClean="0"/>
              <a:t>。</a:t>
            </a:r>
            <a:endParaRPr lang="zh-CN" altLang="zh-CN"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179" y="4363205"/>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6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468" y="1845734"/>
            <a:ext cx="10531212" cy="4023360"/>
          </a:xfrm>
        </p:spPr>
        <p:txBody>
          <a:bodyPr>
            <a:normAutofit/>
          </a:bodyPr>
          <a:lstStyle/>
          <a:p>
            <a:r>
              <a:rPr lang="en-US" altLang="zh-CN" dirty="0" smtClean="0"/>
              <a:t>         </a:t>
            </a:r>
            <a:r>
              <a:rPr lang="zh-CN" altLang="zh-CN" dirty="0" smtClean="0"/>
              <a:t>需要</a:t>
            </a:r>
            <a:r>
              <a:rPr lang="zh-CN" altLang="zh-CN" dirty="0"/>
              <a:t>注意的是，这里执行这个命令时，程序会从</a:t>
            </a:r>
            <a:r>
              <a:rPr lang="en-US" altLang="zh-CN" dirty="0"/>
              <a:t>Google</a:t>
            </a:r>
            <a:r>
              <a:rPr lang="zh-CN" altLang="zh-CN" dirty="0"/>
              <a:t>获取一些数据，此时可能会由于网络问题导致失败。如果遇到网络问题，那么就需要使用能访问</a:t>
            </a:r>
            <a:r>
              <a:rPr lang="en-US" altLang="zh-CN" dirty="0"/>
              <a:t>Google</a:t>
            </a:r>
            <a:r>
              <a:rPr lang="zh-CN" altLang="zh-CN" dirty="0"/>
              <a:t>的代理，并且命令也需要做一些修改，修改为：</a:t>
            </a:r>
          </a:p>
          <a:p>
            <a:r>
              <a:rPr lang="en-US" altLang="zh-CN" dirty="0">
                <a:solidFill>
                  <a:srgbClr val="0070C0"/>
                </a:solidFill>
              </a:rPr>
              <a:t>bin/sdkmanager.exe "platform-tools" --proxy=http --</a:t>
            </a:r>
            <a:r>
              <a:rPr lang="en-US" altLang="zh-CN" dirty="0" err="1">
                <a:solidFill>
                  <a:srgbClr val="0070C0"/>
                </a:solidFill>
              </a:rPr>
              <a:t>proxy_host</a:t>
            </a:r>
            <a:r>
              <a:rPr lang="en-US" altLang="zh-CN" dirty="0">
                <a:solidFill>
                  <a:srgbClr val="0070C0"/>
                </a:solidFill>
              </a:rPr>
              <a:t>=</a:t>
            </a:r>
            <a:r>
              <a:rPr lang="zh-CN" altLang="zh-CN" dirty="0">
                <a:solidFill>
                  <a:srgbClr val="0070C0"/>
                </a:solidFill>
              </a:rPr>
              <a:t>代理</a:t>
            </a:r>
            <a:r>
              <a:rPr lang="en-US" altLang="zh-CN" dirty="0">
                <a:solidFill>
                  <a:srgbClr val="0070C0"/>
                </a:solidFill>
              </a:rPr>
              <a:t>IP --proxy-port=</a:t>
            </a:r>
            <a:r>
              <a:rPr lang="zh-CN" altLang="zh-CN" dirty="0">
                <a:solidFill>
                  <a:srgbClr val="0070C0"/>
                </a:solidFill>
              </a:rPr>
              <a:t>代理端口</a:t>
            </a:r>
          </a:p>
          <a:p>
            <a:r>
              <a:rPr lang="en-US" altLang="zh-CN" dirty="0" smtClean="0"/>
              <a:t>        </a:t>
            </a:r>
            <a:r>
              <a:rPr lang="zh-CN" altLang="zh-CN" dirty="0" smtClean="0"/>
              <a:t>安装</a:t>
            </a:r>
            <a:r>
              <a:rPr lang="zh-CN" altLang="zh-CN" dirty="0"/>
              <a:t>完成以后，会在“～</a:t>
            </a:r>
            <a:r>
              <a:rPr lang="en-US" altLang="zh-CN" dirty="0"/>
              <a:t>/book/</a:t>
            </a:r>
            <a:r>
              <a:rPr lang="en-US" altLang="zh-CN" dirty="0" err="1"/>
              <a:t>sdk</a:t>
            </a:r>
            <a:r>
              <a:rPr lang="zh-CN" altLang="zh-CN" dirty="0"/>
              <a:t>”文件夹或者“</a:t>
            </a:r>
            <a:r>
              <a:rPr lang="en-US" altLang="zh-CN" dirty="0"/>
              <a:t>E:\Program Files\</a:t>
            </a:r>
            <a:r>
              <a:rPr lang="en-US" altLang="zh-CN" dirty="0" err="1"/>
              <a:t>sdk</a:t>
            </a:r>
            <a:r>
              <a:rPr lang="en-US" altLang="zh-CN" dirty="0"/>
              <a:t>\</a:t>
            </a:r>
            <a:r>
              <a:rPr lang="en-US" altLang="zh-CN" dirty="0" err="1"/>
              <a:t>sdk</a:t>
            </a:r>
            <a:r>
              <a:rPr lang="zh-CN" altLang="zh-CN" dirty="0"/>
              <a:t>”文件夹下出现一个“</a:t>
            </a:r>
            <a:r>
              <a:rPr lang="en-US" altLang="zh-CN" dirty="0"/>
              <a:t>platform-tools</a:t>
            </a:r>
            <a:r>
              <a:rPr lang="zh-CN" altLang="zh-CN" dirty="0"/>
              <a:t>”文件夹。现在需要将</a:t>
            </a:r>
            <a:r>
              <a:rPr lang="en-US" altLang="zh-CN" dirty="0"/>
              <a:t>tools</a:t>
            </a:r>
            <a:r>
              <a:rPr lang="zh-CN" altLang="zh-CN" dirty="0"/>
              <a:t>文件夹和</a:t>
            </a:r>
            <a:r>
              <a:rPr lang="en-US" altLang="zh-CN" dirty="0"/>
              <a:t>platform-tools</a:t>
            </a:r>
            <a:r>
              <a:rPr lang="zh-CN" altLang="zh-CN" dirty="0"/>
              <a:t>文件夹添加到系统的环境变量中。</a:t>
            </a:r>
          </a:p>
          <a:p>
            <a:endParaRPr lang="zh-CN" altLang="en-US" dirty="0"/>
          </a:p>
          <a:p>
            <a:endParaRPr lang="zh-CN" altLang="en-US" dirty="0"/>
          </a:p>
        </p:txBody>
      </p:sp>
    </p:spTree>
    <p:extLst>
      <p:ext uri="{BB962C8B-B14F-4D97-AF65-F5344CB8AC3E}">
        <p14:creationId xmlns:p14="http://schemas.microsoft.com/office/powerpoint/2010/main" val="4064501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595" y="1845734"/>
            <a:ext cx="10743085" cy="4023360"/>
          </a:xfrm>
        </p:spPr>
        <p:txBody>
          <a:bodyPr/>
          <a:lstStyle/>
          <a:p>
            <a:r>
              <a:rPr lang="en-US" altLang="zh-CN" dirty="0">
                <a:solidFill>
                  <a:srgbClr val="C00000"/>
                </a:solidFill>
              </a:rPr>
              <a:t>3</a:t>
            </a:r>
            <a:r>
              <a:rPr lang="zh-CN" altLang="zh-CN" dirty="0">
                <a:solidFill>
                  <a:srgbClr val="C00000"/>
                </a:solidFill>
              </a:rPr>
              <a:t>．设置环境变量</a:t>
            </a:r>
          </a:p>
          <a:p>
            <a:r>
              <a:rPr lang="en-US" altLang="zh-CN" dirty="0" smtClean="0"/>
              <a:t>         </a:t>
            </a:r>
            <a:r>
              <a:rPr lang="zh-CN" altLang="zh-CN" dirty="0" smtClean="0"/>
              <a:t>对于</a:t>
            </a:r>
            <a:r>
              <a:rPr lang="zh-CN" altLang="zh-CN" dirty="0"/>
              <a:t>使用</a:t>
            </a:r>
            <a:r>
              <a:rPr lang="en-US" altLang="zh-CN" dirty="0"/>
              <a:t>Mac OS</a:t>
            </a:r>
            <a:r>
              <a:rPr lang="zh-CN" altLang="zh-CN" dirty="0"/>
              <a:t>或</a:t>
            </a:r>
            <a:r>
              <a:rPr lang="en-US" altLang="zh-CN" dirty="0"/>
              <a:t>Ubuntu</a:t>
            </a:r>
            <a:r>
              <a:rPr lang="zh-CN" altLang="zh-CN" dirty="0"/>
              <a:t>系统并安装了</a:t>
            </a:r>
            <a:r>
              <a:rPr lang="en-US" altLang="zh-CN" dirty="0" err="1"/>
              <a:t>zsh</a:t>
            </a:r>
            <a:r>
              <a:rPr lang="zh-CN" altLang="zh-CN" dirty="0"/>
              <a:t>和</a:t>
            </a:r>
            <a:r>
              <a:rPr lang="en-US" altLang="zh-CN" dirty="0"/>
              <a:t>Oh-my-</a:t>
            </a:r>
            <a:r>
              <a:rPr lang="en-US" altLang="zh-CN" dirty="0" err="1"/>
              <a:t>zsh</a:t>
            </a:r>
            <a:r>
              <a:rPr lang="zh-CN" altLang="zh-CN" dirty="0"/>
              <a:t>的读者，请打开～</a:t>
            </a:r>
            <a:r>
              <a:rPr lang="en-US" altLang="zh-CN" dirty="0"/>
              <a:t>/.</a:t>
            </a:r>
            <a:r>
              <a:rPr lang="en-US" altLang="zh-CN" dirty="0" err="1"/>
              <a:t>zshrc</a:t>
            </a:r>
            <a:r>
              <a:rPr lang="zh-CN" altLang="zh-CN" dirty="0"/>
              <a:t>并检查是否已经有</a:t>
            </a:r>
            <a:r>
              <a:rPr lang="en-US" altLang="zh-CN" dirty="0"/>
              <a:t>export PATH</a:t>
            </a:r>
            <a:r>
              <a:rPr lang="zh-CN" altLang="zh-CN" dirty="0"/>
              <a:t>开头的一句话，如果有，请修改为下面所示的代码这样，其中的</a:t>
            </a:r>
            <a:r>
              <a:rPr lang="en-US" altLang="zh-CN" dirty="0"/>
              <a:t>tools</a:t>
            </a:r>
            <a:r>
              <a:rPr lang="zh-CN" altLang="zh-CN" dirty="0"/>
              <a:t>和</a:t>
            </a:r>
            <a:r>
              <a:rPr lang="en-US" altLang="zh-CN" dirty="0"/>
              <a:t>platform-tools</a:t>
            </a:r>
            <a:r>
              <a:rPr lang="zh-CN" altLang="zh-CN" dirty="0"/>
              <a:t>文件夹的地址请改为实际地址：</a:t>
            </a:r>
          </a:p>
          <a:p>
            <a:r>
              <a:rPr lang="en-US" altLang="zh-CN" dirty="0">
                <a:solidFill>
                  <a:srgbClr val="0070C0"/>
                </a:solidFill>
              </a:rPr>
              <a:t>export PATH="/Users/</a:t>
            </a:r>
            <a:r>
              <a:rPr lang="en-US" altLang="zh-CN" dirty="0" err="1">
                <a:solidFill>
                  <a:srgbClr val="0070C0"/>
                </a:solidFill>
              </a:rPr>
              <a:t>kingname</a:t>
            </a:r>
            <a:r>
              <a:rPr lang="en-US" altLang="zh-CN" dirty="0">
                <a:solidFill>
                  <a:srgbClr val="0070C0"/>
                </a:solidFill>
              </a:rPr>
              <a:t>/book/</a:t>
            </a:r>
            <a:r>
              <a:rPr lang="en-US" altLang="zh-CN" dirty="0" err="1">
                <a:solidFill>
                  <a:srgbClr val="0070C0"/>
                </a:solidFill>
              </a:rPr>
              <a:t>sdk</a:t>
            </a:r>
            <a:r>
              <a:rPr lang="en-US" altLang="zh-CN" dirty="0">
                <a:solidFill>
                  <a:srgbClr val="0070C0"/>
                </a:solidFill>
              </a:rPr>
              <a:t>/platform-tools:/Users/</a:t>
            </a:r>
            <a:r>
              <a:rPr lang="en-US" altLang="zh-CN" dirty="0" err="1">
                <a:solidFill>
                  <a:srgbClr val="0070C0"/>
                </a:solidFill>
              </a:rPr>
              <a:t>kingname</a:t>
            </a:r>
            <a:r>
              <a:rPr lang="en-US" altLang="zh-CN" dirty="0">
                <a:solidFill>
                  <a:srgbClr val="0070C0"/>
                </a:solidFill>
              </a:rPr>
              <a:t>/ book/</a:t>
            </a:r>
            <a:r>
              <a:rPr lang="en-US" altLang="zh-CN" dirty="0" err="1">
                <a:solidFill>
                  <a:srgbClr val="0070C0"/>
                </a:solidFill>
              </a:rPr>
              <a:t>sdk</a:t>
            </a:r>
            <a:r>
              <a:rPr lang="en-US" altLang="zh-CN" dirty="0">
                <a:solidFill>
                  <a:srgbClr val="0070C0"/>
                </a:solidFill>
              </a:rPr>
              <a:t>/tools:/</a:t>
            </a:r>
            <a:r>
              <a:rPr lang="en-US" altLang="zh-CN" dirty="0" err="1">
                <a:solidFill>
                  <a:srgbClr val="0070C0"/>
                </a:solidFill>
              </a:rPr>
              <a:t>usr</a:t>
            </a:r>
            <a:r>
              <a:rPr lang="en-US" altLang="zh-CN" dirty="0">
                <a:solidFill>
                  <a:srgbClr val="0070C0"/>
                </a:solidFill>
              </a:rPr>
              <a:t>/local/bin:/</a:t>
            </a:r>
            <a:r>
              <a:rPr lang="en-US" altLang="zh-CN" dirty="0" err="1">
                <a:solidFill>
                  <a:srgbClr val="0070C0"/>
                </a:solidFill>
              </a:rPr>
              <a:t>usr</a:t>
            </a:r>
            <a:r>
              <a:rPr lang="en-US" altLang="zh-CN" dirty="0">
                <a:solidFill>
                  <a:srgbClr val="0070C0"/>
                </a:solidFill>
              </a:rPr>
              <a:t>/</a:t>
            </a:r>
            <a:br>
              <a:rPr lang="en-US" altLang="zh-CN" dirty="0">
                <a:solidFill>
                  <a:srgbClr val="0070C0"/>
                </a:solidFill>
              </a:rPr>
            </a:br>
            <a:r>
              <a:rPr lang="en-US" altLang="zh-CN" dirty="0">
                <a:solidFill>
                  <a:srgbClr val="0070C0"/>
                </a:solidFill>
              </a:rPr>
              <a:t>bin:/bin:/</a:t>
            </a:r>
            <a:r>
              <a:rPr lang="en-US" altLang="zh-CN" dirty="0" err="1">
                <a:solidFill>
                  <a:srgbClr val="0070C0"/>
                </a:solidFill>
              </a:rPr>
              <a:t>usr</a:t>
            </a:r>
            <a:r>
              <a:rPr lang="en-US" altLang="zh-CN" dirty="0">
                <a:solidFill>
                  <a:srgbClr val="0070C0"/>
                </a:solidFill>
              </a:rPr>
              <a:t>/</a:t>
            </a:r>
            <a:r>
              <a:rPr lang="en-US" altLang="zh-CN" dirty="0" err="1">
                <a:solidFill>
                  <a:srgbClr val="0070C0"/>
                </a:solidFill>
              </a:rPr>
              <a:t>sbin</a:t>
            </a:r>
            <a:r>
              <a:rPr lang="en-US" altLang="zh-CN" dirty="0">
                <a:solidFill>
                  <a:srgbClr val="0070C0"/>
                </a:solidFill>
              </a:rPr>
              <a:t>:/</a:t>
            </a:r>
            <a:r>
              <a:rPr lang="en-US" altLang="zh-CN" dirty="0" err="1">
                <a:solidFill>
                  <a:srgbClr val="0070C0"/>
                </a:solidFill>
              </a:rPr>
              <a:t>sbin</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7490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是</a:t>
            </a:r>
            <a:r>
              <a:rPr lang="en-US" altLang="zh-CN" dirty="0"/>
              <a:t>Mac OS</a:t>
            </a:r>
            <a:r>
              <a:rPr lang="zh-CN" altLang="zh-CN" dirty="0"/>
              <a:t>或者</a:t>
            </a:r>
            <a:r>
              <a:rPr lang="en-US" altLang="zh-CN" dirty="0"/>
              <a:t>Ubuntu</a:t>
            </a:r>
            <a:r>
              <a:rPr lang="zh-CN" altLang="zh-CN" dirty="0"/>
              <a:t>系统且没有安装</a:t>
            </a:r>
            <a:r>
              <a:rPr lang="en-US" altLang="zh-CN" dirty="0" err="1"/>
              <a:t>zsh</a:t>
            </a:r>
            <a:r>
              <a:rPr lang="zh-CN" altLang="zh-CN" dirty="0"/>
              <a:t>和</a:t>
            </a:r>
            <a:r>
              <a:rPr lang="en-US" altLang="zh-CN" dirty="0"/>
              <a:t>Oh-my-</a:t>
            </a:r>
            <a:r>
              <a:rPr lang="en-US" altLang="zh-CN" dirty="0" err="1"/>
              <a:t>zsh</a:t>
            </a:r>
            <a:r>
              <a:rPr lang="zh-CN" altLang="zh-CN" dirty="0"/>
              <a:t>的读者，或者想临时添加环境变量进行测试，可直接在终端执行下面代码，将</a:t>
            </a:r>
            <a:r>
              <a:rPr lang="en-US" altLang="zh-CN" dirty="0"/>
              <a:t>tools</a:t>
            </a:r>
            <a:r>
              <a:rPr lang="zh-CN" altLang="zh-CN" dirty="0"/>
              <a:t>和</a:t>
            </a:r>
            <a:r>
              <a:rPr lang="en-US" altLang="zh-CN" dirty="0"/>
              <a:t>platform-tools</a:t>
            </a:r>
            <a:r>
              <a:rPr lang="zh-CN" altLang="zh-CN" dirty="0"/>
              <a:t>的地址改为实际地址：</a:t>
            </a:r>
          </a:p>
          <a:p>
            <a:r>
              <a:rPr lang="en-US" altLang="zh-CN" dirty="0">
                <a:solidFill>
                  <a:srgbClr val="0070C0"/>
                </a:solidFill>
              </a:rPr>
              <a:t>export</a:t>
            </a:r>
            <a:endParaRPr lang="zh-CN" altLang="zh-CN" dirty="0">
              <a:solidFill>
                <a:srgbClr val="0070C0"/>
              </a:solidFill>
            </a:endParaRPr>
          </a:p>
          <a:p>
            <a:r>
              <a:rPr lang="en-US" altLang="zh-CN" dirty="0">
                <a:solidFill>
                  <a:srgbClr val="0070C0"/>
                </a:solidFill>
              </a:rPr>
              <a:t>PATH=$PATH:/Users/</a:t>
            </a:r>
            <a:r>
              <a:rPr lang="en-US" altLang="zh-CN" dirty="0" err="1">
                <a:solidFill>
                  <a:srgbClr val="0070C0"/>
                </a:solidFill>
              </a:rPr>
              <a:t>kingname</a:t>
            </a:r>
            <a:r>
              <a:rPr lang="en-US" altLang="zh-CN" dirty="0">
                <a:solidFill>
                  <a:srgbClr val="0070C0"/>
                </a:solidFill>
              </a:rPr>
              <a:t>/book/</a:t>
            </a:r>
            <a:r>
              <a:rPr lang="en-US" altLang="zh-CN" dirty="0" err="1">
                <a:solidFill>
                  <a:srgbClr val="0070C0"/>
                </a:solidFill>
              </a:rPr>
              <a:t>sdk</a:t>
            </a:r>
            <a:r>
              <a:rPr lang="en-US" altLang="zh-CN" dirty="0">
                <a:solidFill>
                  <a:srgbClr val="0070C0"/>
                </a:solidFill>
              </a:rPr>
              <a:t>/platform-tools:/Users/</a:t>
            </a:r>
            <a:r>
              <a:rPr lang="en-US" altLang="zh-CN" dirty="0" err="1">
                <a:solidFill>
                  <a:srgbClr val="0070C0"/>
                </a:solidFill>
              </a:rPr>
              <a:t>kingname</a:t>
            </a:r>
            <a:r>
              <a:rPr lang="en-US" altLang="zh-CN" dirty="0">
                <a:solidFill>
                  <a:srgbClr val="0070C0"/>
                </a:solidFill>
              </a:rPr>
              <a:t>/book/</a:t>
            </a:r>
            <a:r>
              <a:rPr lang="en-US" altLang="zh-CN" dirty="0" err="1">
                <a:solidFill>
                  <a:srgbClr val="0070C0"/>
                </a:solidFill>
              </a:rPr>
              <a:t>sdk</a:t>
            </a:r>
            <a:r>
              <a:rPr lang="en-US" altLang="zh-CN" dirty="0">
                <a:solidFill>
                  <a:srgbClr val="0070C0"/>
                </a:solidFill>
              </a:rPr>
              <a:t>/tools</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787" y="4513865"/>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39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需要</a:t>
            </a:r>
            <a:r>
              <a:rPr lang="zh-CN" altLang="zh-CN" dirty="0"/>
              <a:t>注意的是，这种方法是临时添加环境变量，当前的终端窗口不能关闭。一旦关闭再重新打开，就需要再一次执行上面的代码。</a:t>
            </a:r>
          </a:p>
          <a:p>
            <a:r>
              <a:rPr lang="en-US" altLang="zh-CN" dirty="0" smtClean="0"/>
              <a:t>         </a:t>
            </a:r>
            <a:r>
              <a:rPr lang="zh-CN" altLang="zh-CN" dirty="0" smtClean="0"/>
              <a:t>对于</a:t>
            </a:r>
            <a:r>
              <a:rPr lang="en-US" altLang="zh-CN" dirty="0"/>
              <a:t>Windows</a:t>
            </a:r>
            <a:r>
              <a:rPr lang="zh-CN" altLang="zh-CN" dirty="0"/>
              <a:t>，打开任意一个文件夹，并在左侧导航窗口中右键单击“计算机”，选择“属性”命令，打开属性面板。在属性面板左侧选择“高级系统设置”选项，进入“高级”选项卡，最后单击右下角的“环境变量”按钮进入“环境变量”对话框，如图</a:t>
            </a:r>
            <a:r>
              <a:rPr lang="en-US" altLang="zh-CN" dirty="0"/>
              <a:t>10-6</a:t>
            </a:r>
            <a:r>
              <a:rPr lang="zh-CN" altLang="zh-CN" dirty="0"/>
              <a:t>所示。</a:t>
            </a:r>
          </a:p>
          <a:p>
            <a:endParaRPr lang="zh-CN" altLang="en-US" dirty="0"/>
          </a:p>
        </p:txBody>
      </p:sp>
    </p:spTree>
    <p:extLst>
      <p:ext uri="{BB962C8B-B14F-4D97-AF65-F5344CB8AC3E}">
        <p14:creationId xmlns:p14="http://schemas.microsoft.com/office/powerpoint/2010/main" val="159683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53" descr="/Volumes/Transfer/ev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627" y="1887731"/>
            <a:ext cx="5123211" cy="382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21714" y="5820265"/>
            <a:ext cx="3373039"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10-6  </a:t>
            </a:r>
            <a:r>
              <a:rPr lang="zh-CN" altLang="zh-CN" b="1" kern="100" dirty="0">
                <a:latin typeface="Times New Roman" panose="02020603050405020304" pitchFamily="18" charset="0"/>
                <a:ea typeface="方正书宋简体"/>
                <a:cs typeface="Times New Roman" panose="02020603050405020304" pitchFamily="18" charset="0"/>
              </a:rPr>
              <a:t>单击“环境变量”按钮</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359897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10</a:t>
            </a:r>
            <a:r>
              <a:rPr lang="zh-CN" altLang="en-US" dirty="0" smtClean="0"/>
              <a:t>章  </a:t>
            </a:r>
            <a:r>
              <a:rPr lang="en-US" altLang="zh-CN" dirty="0"/>
              <a:t>Android</a:t>
            </a:r>
            <a:r>
              <a:rPr lang="zh-CN" altLang="zh-CN" dirty="0"/>
              <a:t>原生</a:t>
            </a:r>
            <a:r>
              <a:rPr lang="en-US" altLang="zh-CN" dirty="0"/>
              <a:t>App</a:t>
            </a:r>
            <a:r>
              <a:rPr lang="zh-CN" altLang="zh-CN" dirty="0"/>
              <a:t>爬虫</a:t>
            </a:r>
            <a:endParaRPr lang="zh-CN" altLang="zh-CN" dirty="0"/>
          </a:p>
        </p:txBody>
      </p:sp>
      <p:sp>
        <p:nvSpPr>
          <p:cNvPr id="3" name="内容占位符 2"/>
          <p:cNvSpPr>
            <a:spLocks noGrp="1"/>
          </p:cNvSpPr>
          <p:nvPr>
            <p:ph idx="1"/>
          </p:nvPr>
        </p:nvSpPr>
        <p:spPr>
          <a:xfrm>
            <a:off x="649001" y="1845734"/>
            <a:ext cx="10954958" cy="4499310"/>
          </a:xfrm>
        </p:spPr>
        <p:txBody>
          <a:bodyPr>
            <a:normAutofit/>
          </a:bodyPr>
          <a:lstStyle/>
          <a:p>
            <a:r>
              <a:rPr lang="en-US" altLang="zh-CN" dirty="0" smtClean="0"/>
              <a:t>        </a:t>
            </a:r>
            <a:r>
              <a:rPr lang="zh-CN" altLang="zh-CN" dirty="0" smtClean="0"/>
              <a:t>本章</a:t>
            </a:r>
            <a:r>
              <a:rPr lang="zh-CN" altLang="zh-CN" dirty="0"/>
              <a:t>所讲到的爬虫能够无视网站后台和</a:t>
            </a:r>
            <a:r>
              <a:rPr lang="en-US" altLang="zh-CN" dirty="0"/>
              <a:t>App</a:t>
            </a:r>
            <a:r>
              <a:rPr lang="zh-CN" altLang="zh-CN" dirty="0"/>
              <a:t>数据传递过程中的任何加密算法，能够爬取任意</a:t>
            </a:r>
            <a:r>
              <a:rPr lang="en-US" altLang="zh-CN" dirty="0"/>
              <a:t>Android</a:t>
            </a:r>
            <a:r>
              <a:rPr lang="zh-CN" altLang="zh-CN" dirty="0"/>
              <a:t>原生</a:t>
            </a:r>
            <a:r>
              <a:rPr lang="en-US" altLang="zh-CN" dirty="0"/>
              <a:t>App</a:t>
            </a:r>
            <a:r>
              <a:rPr lang="zh-CN" altLang="zh-CN" dirty="0"/>
              <a:t>显示在屏幕上的文本型数据。并且理论上可以突破任何反爬虫机制。</a:t>
            </a:r>
          </a:p>
          <a:p>
            <a:r>
              <a:rPr lang="en-US" altLang="zh-CN" dirty="0" smtClean="0"/>
              <a:t>         </a:t>
            </a:r>
            <a:r>
              <a:rPr lang="zh-CN" altLang="zh-CN" dirty="0" smtClean="0"/>
              <a:t>前面</a:t>
            </a:r>
            <a:r>
              <a:rPr lang="zh-CN" altLang="zh-CN" dirty="0"/>
              <a:t>的章节所讲到的爬虫无外乎两种情况：第一种情况，爬虫伪装成浏览器，向服务器要数据；第二种情况，在服务器往浏览器发送数据时，爬虫从中拦截，获取信息</a:t>
            </a:r>
            <a:r>
              <a:rPr lang="zh-CN" altLang="zh-CN" dirty="0" smtClean="0"/>
              <a:t>。</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459" y="1845734"/>
            <a:ext cx="10163221" cy="4023360"/>
          </a:xfrm>
        </p:spPr>
        <p:txBody>
          <a:bodyPr>
            <a:normAutofit lnSpcReduction="10000"/>
          </a:bodyPr>
          <a:lstStyle/>
          <a:p>
            <a:r>
              <a:rPr lang="en-US" altLang="zh-CN" dirty="0">
                <a:solidFill>
                  <a:srgbClr val="C00000"/>
                </a:solidFill>
              </a:rPr>
              <a:t>4</a:t>
            </a:r>
            <a:r>
              <a:rPr lang="zh-CN" altLang="zh-CN" dirty="0">
                <a:solidFill>
                  <a:srgbClr val="C00000"/>
                </a:solidFill>
              </a:rPr>
              <a:t>．开启开发者模式</a:t>
            </a:r>
          </a:p>
          <a:p>
            <a:r>
              <a:rPr lang="en-US" altLang="zh-CN" dirty="0" smtClean="0"/>
              <a:t>         </a:t>
            </a:r>
            <a:r>
              <a:rPr lang="zh-CN" altLang="zh-CN" dirty="0" smtClean="0"/>
              <a:t>要</a:t>
            </a:r>
            <a:r>
              <a:rPr lang="zh-CN" altLang="zh-CN" dirty="0"/>
              <a:t>通过计算机控制手机，还需要打开</a:t>
            </a:r>
            <a:r>
              <a:rPr lang="en-US" altLang="zh-CN" dirty="0"/>
              <a:t>Android</a:t>
            </a:r>
            <a:r>
              <a:rPr lang="zh-CN" altLang="zh-CN" dirty="0"/>
              <a:t>手机的开发者模式。本书以小米手机的</a:t>
            </a:r>
            <a:r>
              <a:rPr lang="en-US" altLang="zh-CN" dirty="0"/>
              <a:t>MIUI</a:t>
            </a:r>
            <a:r>
              <a:rPr lang="zh-CN" altLang="zh-CN" dirty="0"/>
              <a:t>开发版和</a:t>
            </a:r>
            <a:r>
              <a:rPr lang="en-US" altLang="zh-CN" dirty="0"/>
              <a:t>Android</a:t>
            </a:r>
            <a:r>
              <a:rPr lang="zh-CN" altLang="zh-CN" dirty="0"/>
              <a:t>原生系统为例来演示如何开启开发者模式。</a:t>
            </a:r>
          </a:p>
          <a:p>
            <a:r>
              <a:rPr lang="en-US" altLang="zh-CN" dirty="0" smtClean="0"/>
              <a:t>         </a:t>
            </a:r>
            <a:r>
              <a:rPr lang="zh-CN" altLang="zh-CN" dirty="0" smtClean="0"/>
              <a:t>对于</a:t>
            </a:r>
            <a:r>
              <a:rPr lang="zh-CN" altLang="zh-CN" dirty="0"/>
              <a:t>小米手机</a:t>
            </a:r>
            <a:r>
              <a:rPr lang="en-US" altLang="zh-CN" dirty="0"/>
              <a:t>MIUI</a:t>
            </a:r>
            <a:r>
              <a:rPr lang="zh-CN" altLang="zh-CN" dirty="0"/>
              <a:t>开发版，依次进入“系统设置”</a:t>
            </a:r>
            <a:r>
              <a:rPr lang="en-US" altLang="zh-CN" dirty="0"/>
              <a:t>-</a:t>
            </a:r>
            <a:r>
              <a:rPr lang="zh-CN" altLang="zh-CN" dirty="0"/>
              <a:t>“我的设备”</a:t>
            </a:r>
            <a:r>
              <a:rPr lang="en-US" altLang="zh-CN" dirty="0"/>
              <a:t>-</a:t>
            </a:r>
            <a:r>
              <a:rPr lang="zh-CN" altLang="zh-CN" dirty="0"/>
              <a:t>“全部参数”，快速连续单击“</a:t>
            </a:r>
            <a:r>
              <a:rPr lang="en-US" altLang="zh-CN" dirty="0"/>
              <a:t>MIUI</a:t>
            </a:r>
            <a:r>
              <a:rPr lang="zh-CN" altLang="zh-CN" dirty="0"/>
              <a:t>版本”这一栏</a:t>
            </a:r>
            <a:r>
              <a:rPr lang="en-US" altLang="zh-CN" dirty="0"/>
              <a:t>5</a:t>
            </a:r>
            <a:r>
              <a:rPr lang="zh-CN" altLang="zh-CN" dirty="0"/>
              <a:t>次，开发者模式就会打开。打开以后，回到“系统设置”主界面，依次进入“更多设置”</a:t>
            </a:r>
            <a:r>
              <a:rPr lang="en-US" altLang="zh-CN" dirty="0"/>
              <a:t>-</a:t>
            </a:r>
            <a:r>
              <a:rPr lang="zh-CN" altLang="zh-CN" dirty="0"/>
              <a:t>“开发者选项”。在“开发者选项”中分别打开“</a:t>
            </a:r>
            <a:r>
              <a:rPr lang="en-US" altLang="zh-CN" dirty="0"/>
              <a:t>USB</a:t>
            </a:r>
            <a:r>
              <a:rPr lang="zh-CN" altLang="zh-CN" dirty="0"/>
              <a:t>调试”、“</a:t>
            </a:r>
            <a:r>
              <a:rPr lang="en-US" altLang="zh-CN" dirty="0"/>
              <a:t>USB</a:t>
            </a:r>
            <a:r>
              <a:rPr lang="zh-CN" altLang="zh-CN" dirty="0"/>
              <a:t>安装”和“</a:t>
            </a:r>
            <a:r>
              <a:rPr lang="en-US" altLang="zh-CN" dirty="0"/>
              <a:t>USB</a:t>
            </a:r>
            <a:r>
              <a:rPr lang="zh-CN" altLang="zh-CN" dirty="0"/>
              <a:t>调试（安全模式）”这几个开关，系统会弹出警告，选择允许。</a:t>
            </a:r>
          </a:p>
          <a:p>
            <a:endParaRPr lang="zh-CN" altLang="en-US" dirty="0"/>
          </a:p>
        </p:txBody>
      </p:sp>
    </p:spTree>
    <p:extLst>
      <p:ext uri="{BB962C8B-B14F-4D97-AF65-F5344CB8AC3E}">
        <p14:creationId xmlns:p14="http://schemas.microsoft.com/office/powerpoint/2010/main" val="411420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6763" y="1823998"/>
            <a:ext cx="3403444" cy="394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35540" y="5853718"/>
            <a:ext cx="420339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10-7  </a:t>
            </a:r>
            <a:r>
              <a:rPr lang="zh-CN" altLang="zh-CN" b="1" kern="100" dirty="0">
                <a:latin typeface="Times New Roman" panose="02020603050405020304" pitchFamily="18" charset="0"/>
                <a:ea typeface="方正书宋简体"/>
                <a:cs typeface="Times New Roman" panose="02020603050405020304" pitchFamily="18" charset="0"/>
              </a:rPr>
              <a:t>双击“</a:t>
            </a:r>
            <a:r>
              <a:rPr lang="en-US" altLang="zh-CN" b="1" kern="100" dirty="0">
                <a:latin typeface="Times New Roman" panose="02020603050405020304" pitchFamily="18" charset="0"/>
                <a:ea typeface="方正书宋简体"/>
              </a:rPr>
              <a:t>Path</a:t>
            </a:r>
            <a:r>
              <a:rPr lang="zh-CN" altLang="zh-CN" b="1" kern="100" dirty="0">
                <a:latin typeface="Times New Roman" panose="02020603050405020304" pitchFamily="18" charset="0"/>
                <a:ea typeface="方正书宋简体"/>
                <a:cs typeface="Times New Roman" panose="02020603050405020304" pitchFamily="18" charset="0"/>
              </a:rPr>
              <a:t>”并添加</a:t>
            </a:r>
            <a:r>
              <a:rPr lang="en-US" altLang="zh-CN" b="1" kern="100" dirty="0">
                <a:latin typeface="Times New Roman" panose="02020603050405020304" pitchFamily="18" charset="0"/>
                <a:ea typeface="方正书宋简体"/>
              </a:rPr>
              <a:t>tools</a:t>
            </a:r>
            <a:r>
              <a:rPr lang="zh-CN" altLang="zh-CN" b="1" kern="100" dirty="0">
                <a:latin typeface="Times New Roman" panose="02020603050405020304" pitchFamily="18" charset="0"/>
                <a:ea typeface="方正书宋简体"/>
                <a:cs typeface="Times New Roman" panose="02020603050405020304" pitchFamily="18" charset="0"/>
              </a:rPr>
              <a:t>文件夹</a:t>
            </a:r>
            <a:endParaRPr lang="zh-CN" altLang="en-US" b="1" dirty="0"/>
          </a:p>
        </p:txBody>
      </p:sp>
    </p:spTree>
    <p:extLst>
      <p:ext uri="{BB962C8B-B14F-4D97-AF65-F5344CB8AC3E}">
        <p14:creationId xmlns:p14="http://schemas.microsoft.com/office/powerpoint/2010/main" val="30381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678" y="1845734"/>
            <a:ext cx="10442002" cy="4023360"/>
          </a:xfrm>
        </p:spPr>
        <p:txBody>
          <a:bodyPr>
            <a:normAutofit lnSpcReduction="10000"/>
          </a:bodyPr>
          <a:lstStyle/>
          <a:p>
            <a:r>
              <a:rPr lang="en-US" altLang="zh-CN" dirty="0" smtClean="0"/>
              <a:t>         </a:t>
            </a:r>
            <a:r>
              <a:rPr lang="zh-CN" altLang="zh-CN" dirty="0" smtClean="0"/>
              <a:t>对于</a:t>
            </a:r>
            <a:r>
              <a:rPr lang="en-US" altLang="zh-CN" dirty="0" err="1"/>
              <a:t>Andorid</a:t>
            </a:r>
            <a:r>
              <a:rPr lang="zh-CN" altLang="zh-CN" dirty="0"/>
              <a:t>原生系统，以</a:t>
            </a:r>
            <a:r>
              <a:rPr lang="en-US" altLang="zh-CN" dirty="0"/>
              <a:t>Google</a:t>
            </a:r>
            <a:r>
              <a:rPr lang="zh-CN" altLang="zh-CN" dirty="0"/>
              <a:t>生产的</a:t>
            </a:r>
            <a:r>
              <a:rPr lang="en-US" altLang="zh-CN" dirty="0"/>
              <a:t>Nexus</a:t>
            </a:r>
            <a:r>
              <a:rPr lang="zh-CN" altLang="zh-CN" dirty="0"/>
              <a:t>为例。打开“系统设置”，进入最下方的“系统”，打开系统信息界面。拖动最下方，找到“关于手机”并点击，进入手机状态界面，如图</a:t>
            </a:r>
            <a:r>
              <a:rPr lang="en-US" altLang="zh-CN" dirty="0"/>
              <a:t>10-8</a:t>
            </a:r>
            <a:r>
              <a:rPr lang="zh-CN" altLang="zh-CN" dirty="0"/>
              <a:t>所示。</a:t>
            </a:r>
          </a:p>
          <a:p>
            <a:r>
              <a:rPr lang="en-US" altLang="zh-CN" dirty="0" smtClean="0"/>
              <a:t>         </a:t>
            </a:r>
            <a:r>
              <a:rPr lang="zh-CN" altLang="zh-CN" dirty="0" smtClean="0"/>
              <a:t>快速</a:t>
            </a:r>
            <a:r>
              <a:rPr lang="zh-CN" altLang="zh-CN" dirty="0"/>
              <a:t>单击“版本号”</a:t>
            </a:r>
            <a:r>
              <a:rPr lang="en-US" altLang="zh-CN" dirty="0"/>
              <a:t>5</a:t>
            </a:r>
            <a:r>
              <a:rPr lang="zh-CN" altLang="zh-CN" dirty="0"/>
              <a:t>次，打开开发者选项。</a:t>
            </a:r>
          </a:p>
          <a:p>
            <a:r>
              <a:rPr lang="en-US" altLang="zh-CN" dirty="0" smtClean="0"/>
              <a:t>         </a:t>
            </a:r>
            <a:r>
              <a:rPr lang="zh-CN" altLang="zh-CN" dirty="0" smtClean="0"/>
              <a:t>开发</a:t>
            </a:r>
            <a:r>
              <a:rPr lang="zh-CN" altLang="zh-CN" dirty="0"/>
              <a:t>者选项打开以后，就可以在手机信息界面找到进入开发者选项的入口了，如图</a:t>
            </a:r>
            <a:r>
              <a:rPr lang="en-US" altLang="zh-CN" dirty="0"/>
              <a:t>10-9</a:t>
            </a:r>
            <a:r>
              <a:rPr lang="zh-CN" altLang="zh-CN" dirty="0"/>
              <a:t>所示。</a:t>
            </a:r>
          </a:p>
          <a:p>
            <a:r>
              <a:rPr lang="en-US" altLang="zh-CN" dirty="0" smtClean="0"/>
              <a:t>         </a:t>
            </a:r>
            <a:r>
              <a:rPr lang="zh-CN" altLang="zh-CN" dirty="0" smtClean="0"/>
              <a:t>进入</a:t>
            </a:r>
            <a:r>
              <a:rPr lang="zh-CN" altLang="zh-CN" dirty="0"/>
              <a:t>开发者选项的设置页面，打开“</a:t>
            </a:r>
            <a:r>
              <a:rPr lang="en-US" altLang="zh-CN" dirty="0"/>
              <a:t>USB</a:t>
            </a:r>
            <a:r>
              <a:rPr lang="zh-CN" altLang="zh-CN" dirty="0"/>
              <a:t>调试”，如图</a:t>
            </a:r>
            <a:r>
              <a:rPr lang="en-US" altLang="zh-CN" dirty="0"/>
              <a:t>10-10</a:t>
            </a:r>
            <a:r>
              <a:rPr lang="zh-CN" altLang="zh-CN" dirty="0"/>
              <a:t>所示。</a:t>
            </a:r>
          </a:p>
          <a:p>
            <a:endParaRPr lang="zh-CN" altLang="en-US" dirty="0"/>
          </a:p>
        </p:txBody>
      </p:sp>
    </p:spTree>
    <p:extLst>
      <p:ext uri="{BB962C8B-B14F-4D97-AF65-F5344CB8AC3E}">
        <p14:creationId xmlns:p14="http://schemas.microsoft.com/office/powerpoint/2010/main" val="8513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图1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154" y="1893959"/>
            <a:ext cx="2214848" cy="392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图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34" y="1893959"/>
            <a:ext cx="2195776" cy="390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图10-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4680" y="1893959"/>
            <a:ext cx="2253515" cy="400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94900" y="5864869"/>
            <a:ext cx="23391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10-8  </a:t>
            </a:r>
            <a:r>
              <a:rPr lang="zh-CN" altLang="zh-CN" b="1" kern="100" dirty="0">
                <a:latin typeface="Times New Roman" panose="02020603050405020304" pitchFamily="18" charset="0"/>
                <a:ea typeface="方正书宋简体"/>
                <a:cs typeface="Times New Roman" panose="02020603050405020304" pitchFamily="18" charset="0"/>
              </a:rPr>
              <a:t>手机状态界面</a:t>
            </a:r>
            <a:endParaRPr lang="zh-CN" altLang="en-US" b="1" dirty="0"/>
          </a:p>
        </p:txBody>
      </p:sp>
      <p:sp>
        <p:nvSpPr>
          <p:cNvPr id="7" name="矩形 6"/>
          <p:cNvSpPr/>
          <p:nvPr/>
        </p:nvSpPr>
        <p:spPr>
          <a:xfrm>
            <a:off x="3034724" y="5882372"/>
            <a:ext cx="441659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开发者选项入口出现在系统设置中</a:t>
            </a:r>
            <a:endParaRPr lang="zh-CN" altLang="en-US" b="1" dirty="0"/>
          </a:p>
        </p:txBody>
      </p:sp>
      <p:sp>
        <p:nvSpPr>
          <p:cNvPr id="8" name="矩形 7"/>
          <p:cNvSpPr/>
          <p:nvPr/>
        </p:nvSpPr>
        <p:spPr>
          <a:xfrm>
            <a:off x="7652040" y="5882372"/>
            <a:ext cx="451918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10-10</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在开发者选项中打开</a:t>
            </a:r>
            <a:r>
              <a:rPr lang="en-US" altLang="zh-CN" b="1" kern="100" dirty="0">
                <a:latin typeface="Times New Roman" panose="02020603050405020304" pitchFamily="18" charset="0"/>
                <a:ea typeface="方正书宋简体"/>
              </a:rPr>
              <a:t>USB</a:t>
            </a:r>
            <a:r>
              <a:rPr lang="zh-CN" altLang="zh-CN" b="1" kern="100" dirty="0">
                <a:latin typeface="Times New Roman" panose="02020603050405020304" pitchFamily="18" charset="0"/>
                <a:ea typeface="方正书宋简体"/>
                <a:cs typeface="Times New Roman" panose="02020603050405020304" pitchFamily="18" charset="0"/>
              </a:rPr>
              <a:t>调试开关</a:t>
            </a:r>
            <a:endParaRPr lang="zh-CN" altLang="en-US" b="1" dirty="0"/>
          </a:p>
        </p:txBody>
      </p:sp>
    </p:spTree>
    <p:extLst>
      <p:ext uri="{BB962C8B-B14F-4D97-AF65-F5344CB8AC3E}">
        <p14:creationId xmlns:p14="http://schemas.microsoft.com/office/powerpoint/2010/main" val="369030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4039" y="1845734"/>
            <a:ext cx="10341641" cy="4023360"/>
          </a:xfrm>
        </p:spPr>
        <p:txBody>
          <a:bodyPr/>
          <a:lstStyle/>
          <a:p>
            <a:r>
              <a:rPr lang="en-US" altLang="zh-CN" dirty="0" smtClean="0"/>
              <a:t>         </a:t>
            </a:r>
            <a:r>
              <a:rPr lang="zh-CN" altLang="zh-CN" dirty="0" smtClean="0"/>
              <a:t>由于</a:t>
            </a:r>
            <a:r>
              <a:rPr lang="zh-CN" altLang="zh-CN" dirty="0"/>
              <a:t>各大厂商对</a:t>
            </a:r>
            <a:r>
              <a:rPr lang="en-US" altLang="zh-CN" dirty="0"/>
              <a:t>Android</a:t>
            </a:r>
            <a:r>
              <a:rPr lang="zh-CN" altLang="zh-CN" dirty="0"/>
              <a:t>系统几乎都有自己的定制化，因此不能在这里一</a:t>
            </a:r>
            <a:r>
              <a:rPr lang="en-US" altLang="zh-CN" dirty="0"/>
              <a:t> </a:t>
            </a:r>
            <a:r>
              <a:rPr lang="zh-CN" altLang="zh-CN" dirty="0"/>
              <a:t>一列举所有型号手机开启开发者模式的操作。对于没有提及的手机型号，请通过网络搜索。</a:t>
            </a:r>
          </a:p>
          <a:p>
            <a:r>
              <a:rPr lang="en-US" altLang="zh-CN" dirty="0" smtClean="0"/>
              <a:t>         </a:t>
            </a:r>
            <a:r>
              <a:rPr lang="zh-CN" altLang="zh-CN" dirty="0" smtClean="0"/>
              <a:t>设置</a:t>
            </a:r>
            <a:r>
              <a:rPr lang="zh-CN" altLang="zh-CN" dirty="0"/>
              <a:t>好环境变量以后，在终端窗口输入“</a:t>
            </a:r>
            <a:r>
              <a:rPr lang="en-US" altLang="zh-CN" dirty="0" err="1"/>
              <a:t>uiautomatorviewer</a:t>
            </a:r>
            <a:r>
              <a:rPr lang="zh-CN" altLang="zh-CN" dirty="0"/>
              <a:t>”并按</a:t>
            </a:r>
            <a:r>
              <a:rPr lang="en-US" altLang="zh-CN" dirty="0"/>
              <a:t>Enter</a:t>
            </a:r>
            <a:r>
              <a:rPr lang="zh-CN" altLang="zh-CN" dirty="0"/>
              <a:t>键，如果可以弹出图</a:t>
            </a:r>
            <a:r>
              <a:rPr lang="en-US" altLang="zh-CN" dirty="0"/>
              <a:t>10-11</a:t>
            </a:r>
            <a:r>
              <a:rPr lang="zh-CN" altLang="zh-CN" dirty="0"/>
              <a:t>所示的</a:t>
            </a:r>
            <a:r>
              <a:rPr lang="en-US" altLang="zh-CN" dirty="0"/>
              <a:t>UI </a:t>
            </a:r>
            <a:r>
              <a:rPr lang="en-US" altLang="zh-CN" dirty="0" err="1"/>
              <a:t>Automator</a:t>
            </a:r>
            <a:r>
              <a:rPr lang="en-US" altLang="zh-CN" dirty="0"/>
              <a:t> Viewer</a:t>
            </a:r>
            <a:r>
              <a:rPr lang="zh-CN" altLang="zh-CN" dirty="0"/>
              <a:t>窗口，表明环境设置成功。</a:t>
            </a:r>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5118" y="3980077"/>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7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083" y="2380993"/>
            <a:ext cx="6727359" cy="4023360"/>
          </a:xfrm>
        </p:spPr>
        <p:txBody>
          <a:bodyPr/>
          <a:lstStyle/>
          <a:p>
            <a:r>
              <a:rPr lang="en-US" altLang="zh-CN" dirty="0" smtClean="0"/>
              <a:t>        </a:t>
            </a:r>
            <a:r>
              <a:rPr lang="zh-CN" altLang="zh-CN" dirty="0" smtClean="0"/>
              <a:t>将</a:t>
            </a:r>
            <a:r>
              <a:rPr lang="en-US" altLang="zh-CN" dirty="0"/>
              <a:t>Android</a:t>
            </a:r>
            <a:r>
              <a:rPr lang="zh-CN" altLang="zh-CN" dirty="0"/>
              <a:t>手机连接到计算机上，保持手机屏幕为亮起状态，单击</a:t>
            </a:r>
            <a:r>
              <a:rPr lang="en-US" altLang="zh-CN" dirty="0"/>
              <a:t>UI </a:t>
            </a:r>
            <a:r>
              <a:rPr lang="en-US" altLang="zh-CN" dirty="0" err="1"/>
              <a:t>Automator</a:t>
            </a:r>
            <a:r>
              <a:rPr lang="en-US" altLang="zh-CN" dirty="0"/>
              <a:t> Viewer</a:t>
            </a:r>
            <a:r>
              <a:rPr lang="zh-CN" altLang="zh-CN" dirty="0"/>
              <a:t>左上角文件夹右侧的手机图标，如果能够看到手机屏幕出现在窗口中，则表示一切顺利，环境搭建成功完成。如果在这个过程中手机弹出了任何警告窗口，都选择“运行”或者“确定”。</a:t>
            </a:r>
          </a:p>
          <a:p>
            <a:endParaRPr lang="zh-CN" altLang="en-US" dirty="0"/>
          </a:p>
        </p:txBody>
      </p:sp>
      <p:pic>
        <p:nvPicPr>
          <p:cNvPr id="10242"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8442" y="2087926"/>
            <a:ext cx="4992573" cy="375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68674" y="5867796"/>
            <a:ext cx="371435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10-11</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UI </a:t>
            </a:r>
            <a:r>
              <a:rPr lang="en-US" altLang="zh-CN" b="1" kern="100" dirty="0" err="1">
                <a:latin typeface="Times New Roman" panose="02020603050405020304" pitchFamily="18" charset="0"/>
                <a:ea typeface="方正书宋简体"/>
              </a:rPr>
              <a:t>Automator</a:t>
            </a:r>
            <a:r>
              <a:rPr lang="en-US" altLang="zh-CN" b="1" kern="100" dirty="0">
                <a:latin typeface="Times New Roman" panose="02020603050405020304" pitchFamily="18" charset="0"/>
                <a:ea typeface="方正书宋简体"/>
              </a:rPr>
              <a:t> Viewer </a:t>
            </a:r>
            <a:r>
              <a:rPr lang="zh-CN" altLang="zh-CN" b="1" kern="100" dirty="0">
                <a:latin typeface="Times New Roman" panose="02020603050405020304" pitchFamily="18" charset="0"/>
                <a:ea typeface="方正书宋简体"/>
                <a:cs typeface="Times New Roman" panose="02020603050405020304" pitchFamily="18" charset="0"/>
              </a:rPr>
              <a:t>窗口</a:t>
            </a:r>
            <a:endParaRPr lang="zh-CN" altLang="en-US" b="1" dirty="0"/>
          </a:p>
        </p:txBody>
      </p:sp>
    </p:spTree>
    <p:extLst>
      <p:ext uri="{BB962C8B-B14F-4D97-AF65-F5344CB8AC3E}">
        <p14:creationId xmlns:p14="http://schemas.microsoft.com/office/powerpoint/2010/main" val="340008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189326">
                <a:solidFill>
                  <a:srgbClr val="7030A0"/>
                </a:solidFill>
                <a:latin typeface="黑体" panose="02010609060101010101" pitchFamily="49" charset="-122"/>
                <a:ea typeface="黑体" panose="02010609060101010101" pitchFamily="49" charset="-122"/>
                <a:cs typeface="+mn-cs"/>
              </a:rPr>
              <a:t>10.1.2  </a:t>
            </a:r>
            <a:r>
              <a:rPr lang="zh-CN" altLang="en-US" sz="4000" dirty="0" bmk="_Toc500189326">
                <a:solidFill>
                  <a:srgbClr val="7030A0"/>
                </a:solidFill>
                <a:latin typeface="黑体" panose="02010609060101010101" pitchFamily="49" charset="-122"/>
                <a:ea typeface="黑体" panose="02010609060101010101" pitchFamily="49" charset="-122"/>
                <a:cs typeface="+mn-cs"/>
              </a:rPr>
              <a:t>使用</a:t>
            </a:r>
            <a:r>
              <a:rPr lang="en-US" altLang="zh-CN" sz="4000" dirty="0" bmk="_Toc500189326">
                <a:solidFill>
                  <a:srgbClr val="7030A0"/>
                </a:solidFill>
                <a:latin typeface="黑体" panose="02010609060101010101" pitchFamily="49" charset="-122"/>
                <a:ea typeface="黑体" panose="02010609060101010101" pitchFamily="49" charset="-122"/>
                <a:cs typeface="+mn-cs"/>
              </a:rPr>
              <a:t>Python </a:t>
            </a:r>
            <a:r>
              <a:rPr lang="zh-CN" altLang="en-US" sz="4000" dirty="0" bmk="_Toc500189326">
                <a:solidFill>
                  <a:srgbClr val="7030A0"/>
                </a:solidFill>
                <a:latin typeface="黑体" panose="02010609060101010101" pitchFamily="49" charset="-122"/>
                <a:ea typeface="黑体" panose="02010609060101010101" pitchFamily="49" charset="-122"/>
                <a:cs typeface="+mn-cs"/>
              </a:rPr>
              <a:t>操纵</a:t>
            </a:r>
            <a:r>
              <a:rPr lang="zh-CN" altLang="en-US" sz="4000" dirty="0" bmk="_Toc500189326">
                <a:solidFill>
                  <a:srgbClr val="7030A0"/>
                </a:solidFill>
                <a:latin typeface="黑体" panose="02010609060101010101" pitchFamily="49" charset="-122"/>
                <a:ea typeface="黑体" panose="02010609060101010101" pitchFamily="49" charset="-122"/>
                <a:cs typeface="+mn-cs"/>
              </a:rPr>
              <a:t>手机</a:t>
            </a:r>
            <a:endParaRPr lang="zh-CN" altLang="en-US" sz="4000" dirty="0" bmk="_Toc500189325">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245326" y="2435123"/>
            <a:ext cx="664612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要使用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来操作</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从而控制手机，需要安装一个第三方库。</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这个库的名字就是</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进行安装，如图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11266"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453" y="1866681"/>
            <a:ext cx="4778284" cy="396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276482" y="5960403"/>
            <a:ext cx="355257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uiautomator</a:t>
            </a:r>
            <a:endParaRPr lang="zh-CN" altLang="en-US" b="1" dirty="0"/>
          </a:p>
        </p:txBody>
      </p:sp>
    </p:spTree>
    <p:extLst>
      <p:ext uri="{BB962C8B-B14F-4D97-AF65-F5344CB8AC3E}">
        <p14:creationId xmlns:p14="http://schemas.microsoft.com/office/powerpoint/2010/main" val="923165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安装</a:t>
            </a:r>
            <a:r>
              <a:rPr lang="zh-CN" altLang="zh-CN" dirty="0"/>
              <a:t>完成以后运行</a:t>
            </a:r>
            <a:r>
              <a:rPr lang="en-US" altLang="zh-CN" dirty="0"/>
              <a:t>Python</a:t>
            </a:r>
            <a:r>
              <a:rPr lang="zh-CN" altLang="zh-CN" dirty="0"/>
              <a:t>并导入</a:t>
            </a:r>
            <a:r>
              <a:rPr lang="en-US" altLang="zh-CN" dirty="0" err="1"/>
              <a:t>uiautomator</a:t>
            </a:r>
            <a:r>
              <a:rPr lang="zh-CN" altLang="zh-CN" dirty="0"/>
              <a:t>：</a:t>
            </a:r>
          </a:p>
          <a:p>
            <a:r>
              <a:rPr lang="en-US" altLang="zh-CN" dirty="0">
                <a:solidFill>
                  <a:srgbClr val="0070C0"/>
                </a:solidFill>
              </a:rPr>
              <a:t>&gt;&gt;&gt; from </a:t>
            </a:r>
            <a:r>
              <a:rPr lang="en-US" altLang="zh-CN" dirty="0" err="1">
                <a:solidFill>
                  <a:srgbClr val="0070C0"/>
                </a:solidFill>
              </a:rPr>
              <a:t>uiautomator</a:t>
            </a:r>
            <a:r>
              <a:rPr lang="en-US" altLang="zh-CN" dirty="0">
                <a:solidFill>
                  <a:srgbClr val="0070C0"/>
                </a:solidFill>
              </a:rPr>
              <a:t> import Device</a:t>
            </a:r>
            <a:endParaRPr lang="zh-CN" altLang="zh-CN" dirty="0">
              <a:solidFill>
                <a:srgbClr val="0070C0"/>
              </a:solidFill>
            </a:endParaRPr>
          </a:p>
          <a:p>
            <a:r>
              <a:rPr lang="en-US" altLang="zh-CN" dirty="0">
                <a:solidFill>
                  <a:srgbClr val="0070C0"/>
                </a:solidFill>
              </a:rPr>
              <a:t>&gt;&gt;&gt; device = Device()</a:t>
            </a:r>
            <a:endParaRPr lang="zh-CN" altLang="zh-CN" dirty="0">
              <a:solidFill>
                <a:srgbClr val="0070C0"/>
              </a:solidFill>
            </a:endParaRPr>
          </a:p>
          <a:p>
            <a:r>
              <a:rPr lang="en-US" altLang="zh-CN" dirty="0">
                <a:solidFill>
                  <a:srgbClr val="0070C0"/>
                </a:solidFill>
              </a:rPr>
              <a:t>&gt;&gt;&gt; print(</a:t>
            </a:r>
            <a:r>
              <a:rPr lang="en-US" altLang="zh-CN" dirty="0" err="1">
                <a:solidFill>
                  <a:srgbClr val="0070C0"/>
                </a:solidFill>
              </a:rPr>
              <a:t>device.dump</a:t>
            </a:r>
            <a:r>
              <a:rPr lang="en-US" altLang="zh-CN" dirty="0" smtClean="0">
                <a:solidFill>
                  <a:srgbClr val="0070C0"/>
                </a:solidFill>
              </a:rPr>
              <a:t>())</a:t>
            </a:r>
          </a:p>
          <a:p>
            <a:r>
              <a:rPr lang="en-US" altLang="zh-CN" dirty="0" smtClean="0"/>
              <a:t>        </a:t>
            </a:r>
            <a:r>
              <a:rPr lang="zh-CN" altLang="zh-CN" dirty="0" smtClean="0"/>
              <a:t>由于</a:t>
            </a:r>
            <a:r>
              <a:rPr lang="zh-CN" altLang="zh-CN" dirty="0"/>
              <a:t>是第一次运行，</a:t>
            </a:r>
            <a:r>
              <a:rPr lang="en-US" altLang="zh-CN" dirty="0" err="1"/>
              <a:t>uiautomator</a:t>
            </a:r>
            <a:r>
              <a:rPr lang="zh-CN" altLang="zh-CN" dirty="0"/>
              <a:t>会往手机中安装两个没有图标的程序。有一些手机系统可能会弹出窗口询问是否允许安装，单击“继续安装”按钮，如图</a:t>
            </a:r>
            <a:r>
              <a:rPr lang="en-US" altLang="zh-CN" dirty="0"/>
              <a:t>10-13</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224322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5468" y="1874324"/>
            <a:ext cx="2238220" cy="3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446388" y="5864871"/>
            <a:ext cx="545534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系统询问是否安装，单击“继续安装”按钮</a:t>
            </a:r>
            <a:endParaRPr lang="zh-CN" altLang="en-US" b="1" dirty="0"/>
          </a:p>
        </p:txBody>
      </p:sp>
    </p:spTree>
    <p:extLst>
      <p:ext uri="{BB962C8B-B14F-4D97-AF65-F5344CB8AC3E}">
        <p14:creationId xmlns:p14="http://schemas.microsoft.com/office/powerpoint/2010/main" val="368695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4879774" cy="4023360"/>
          </a:xfrm>
        </p:spPr>
        <p:txBody>
          <a:bodyPr/>
          <a:lstStyle/>
          <a:p>
            <a:r>
              <a:rPr lang="en-US" altLang="zh-CN" dirty="0" smtClean="0"/>
              <a:t>         </a:t>
            </a:r>
            <a:r>
              <a:rPr lang="zh-CN" altLang="zh-CN" dirty="0" smtClean="0"/>
              <a:t>安装</a:t>
            </a:r>
            <a:r>
              <a:rPr lang="zh-CN" altLang="zh-CN" dirty="0"/>
              <a:t>完成以后，可以看到终端窗口出现了类似于</a:t>
            </a:r>
            <a:r>
              <a:rPr lang="en-US" altLang="zh-CN" dirty="0"/>
              <a:t>XML</a:t>
            </a:r>
            <a:r>
              <a:rPr lang="zh-CN" altLang="zh-CN" dirty="0"/>
              <a:t>的内容，如图</a:t>
            </a:r>
            <a:r>
              <a:rPr lang="en-US" altLang="zh-CN" dirty="0"/>
              <a:t>10-14</a:t>
            </a:r>
            <a:r>
              <a:rPr lang="zh-CN" altLang="zh-CN" dirty="0"/>
              <a:t>所示。这说明</a:t>
            </a:r>
            <a:r>
              <a:rPr lang="en-US" altLang="zh-CN" dirty="0" err="1"/>
              <a:t>uiautomator</a:t>
            </a:r>
            <a:r>
              <a:rPr lang="zh-CN" altLang="zh-CN" dirty="0"/>
              <a:t>这个第三方库成功安装。此时就可以使用</a:t>
            </a:r>
            <a:r>
              <a:rPr lang="en-US" altLang="zh-CN" dirty="0"/>
              <a:t>Python</a:t>
            </a:r>
            <a:r>
              <a:rPr lang="zh-CN" altLang="zh-CN" dirty="0"/>
              <a:t>控制手机了。</a:t>
            </a:r>
          </a:p>
          <a:p>
            <a:endParaRPr lang="zh-CN" altLang="zh-CN" dirty="0"/>
          </a:p>
          <a:p>
            <a:endParaRPr lang="zh-CN" altLang="en-US" dirty="0"/>
          </a:p>
          <a:p>
            <a:endParaRPr lang="zh-CN" altLang="en-US" dirty="0"/>
          </a:p>
        </p:txBody>
      </p:sp>
      <p:pic>
        <p:nvPicPr>
          <p:cNvPr id="13314" name="图片 6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3695" y="1845734"/>
            <a:ext cx="4848123"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344274" y="5958304"/>
            <a:ext cx="46313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终端窗口出现</a:t>
            </a:r>
            <a:r>
              <a:rPr lang="zh-CN" altLang="zh-CN" b="1" kern="1000" dirty="0">
                <a:latin typeface="Times New Roman" panose="02020603050405020304" pitchFamily="18" charset="0"/>
                <a:ea typeface="方正书宋简体"/>
                <a:cs typeface="Times New Roman" panose="02020603050405020304" pitchFamily="18" charset="0"/>
              </a:rPr>
              <a:t>了类似于</a:t>
            </a:r>
            <a:r>
              <a:rPr lang="en-US" altLang="zh-CN" b="1" kern="1000" dirty="0">
                <a:latin typeface="Times New Roman" panose="02020603050405020304" pitchFamily="18" charset="0"/>
                <a:ea typeface="方正书宋简体"/>
              </a:rPr>
              <a:t>XML</a:t>
            </a:r>
            <a:r>
              <a:rPr lang="zh-CN" altLang="zh-CN" b="1" kern="1000" dirty="0">
                <a:latin typeface="Times New Roman" panose="02020603050405020304" pitchFamily="18" charset="0"/>
                <a:ea typeface="方正书宋简体"/>
                <a:cs typeface="Times New Roman" panose="02020603050405020304" pitchFamily="18" charset="0"/>
              </a:rPr>
              <a:t>的内容</a:t>
            </a:r>
            <a:endParaRPr lang="zh-CN" altLang="en-US" b="1" dirty="0"/>
          </a:p>
        </p:txBody>
      </p:sp>
    </p:spTree>
    <p:extLst>
      <p:ext uri="{BB962C8B-B14F-4D97-AF65-F5344CB8AC3E}">
        <p14:creationId xmlns:p14="http://schemas.microsoft.com/office/powerpoint/2010/main" val="3220640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5" y="1845734"/>
            <a:ext cx="10861287" cy="4023360"/>
          </a:xfrm>
        </p:spPr>
        <p:txBody>
          <a:bodyPr>
            <a:normAutofit/>
          </a:bodyPr>
          <a:lstStyle/>
          <a:p>
            <a:r>
              <a:rPr lang="en-US" altLang="zh-CN" dirty="0" smtClean="0"/>
              <a:t>         </a:t>
            </a:r>
            <a:r>
              <a:rPr lang="zh-CN" altLang="zh-CN" dirty="0" smtClean="0"/>
              <a:t>这</a:t>
            </a:r>
            <a:r>
              <a:rPr lang="zh-CN" altLang="zh-CN" dirty="0"/>
              <a:t>两种情况，无论是暗号（参数）不对还是行为不对，都会被服务器识别。那么有没有什么办法可以做到几乎毫无痕迹地爬取数据呢？答案是有。当然可能有读者会认为可以使用</a:t>
            </a:r>
            <a:r>
              <a:rPr lang="en-US" altLang="zh-CN" dirty="0"/>
              <a:t>Selenium + </a:t>
            </a:r>
            <a:r>
              <a:rPr lang="en-US" altLang="zh-CN" dirty="0" err="1"/>
              <a:t>ChromeDriver</a:t>
            </a:r>
            <a:r>
              <a:rPr lang="zh-CN" altLang="zh-CN" dirty="0"/>
              <a:t>。这种方式只能操作网页。本章将要介绍针对</a:t>
            </a:r>
            <a:r>
              <a:rPr lang="en-US" altLang="zh-CN" dirty="0"/>
              <a:t>Android</a:t>
            </a:r>
            <a:r>
              <a:rPr lang="zh-CN" altLang="zh-CN" dirty="0"/>
              <a:t>原生</a:t>
            </a:r>
            <a:r>
              <a:rPr lang="en-US" altLang="zh-CN" dirty="0"/>
              <a:t>App</a:t>
            </a:r>
            <a:r>
              <a:rPr lang="zh-CN" altLang="zh-CN" dirty="0"/>
              <a:t>的爬虫。</a:t>
            </a:r>
          </a:p>
          <a:p>
            <a:r>
              <a:rPr lang="en-US" altLang="zh-CN" dirty="0" smtClean="0"/>
              <a:t>          </a:t>
            </a:r>
            <a:r>
              <a:rPr lang="zh-CN" altLang="zh-CN" dirty="0" smtClean="0"/>
              <a:t>通过</a:t>
            </a:r>
            <a:r>
              <a:rPr lang="zh-CN" altLang="zh-CN" dirty="0"/>
              <a:t>这一章的学习，你将会掌握如下知识</a:t>
            </a:r>
            <a:r>
              <a:rPr lang="zh-CN" altLang="zh-CN" dirty="0" smtClean="0"/>
              <a:t>。</a:t>
            </a:r>
            <a:endParaRPr lang="en-US" altLang="zh-CN" dirty="0" smtClean="0"/>
          </a:p>
          <a:p>
            <a:pPr marL="0" indent="0">
              <a:buNone/>
            </a:pPr>
            <a:r>
              <a:rPr lang="zh-CN" altLang="zh-CN" dirty="0"/>
              <a:t>（</a:t>
            </a:r>
            <a:r>
              <a:rPr lang="en-US" altLang="zh-CN" dirty="0"/>
              <a:t>1</a:t>
            </a:r>
            <a:r>
              <a:rPr lang="zh-CN" altLang="zh-CN" dirty="0"/>
              <a:t>）</a:t>
            </a:r>
            <a:r>
              <a:rPr lang="en-US" altLang="zh-CN" dirty="0"/>
              <a:t>Android</a:t>
            </a:r>
            <a:r>
              <a:rPr lang="zh-CN" altLang="zh-CN" dirty="0"/>
              <a:t>测试环境的搭建。</a:t>
            </a:r>
          </a:p>
          <a:p>
            <a:pPr marL="0" indent="0">
              <a:buNone/>
            </a:pPr>
            <a:r>
              <a:rPr lang="zh-CN" altLang="zh-CN" dirty="0"/>
              <a:t>（</a:t>
            </a:r>
            <a:r>
              <a:rPr lang="en-US" altLang="zh-CN" dirty="0"/>
              <a:t>2</a:t>
            </a:r>
            <a:r>
              <a:rPr lang="zh-CN" altLang="zh-CN" dirty="0"/>
              <a:t>）使用</a:t>
            </a:r>
            <a:r>
              <a:rPr lang="en-US" altLang="zh-CN" dirty="0"/>
              <a:t>Python</a:t>
            </a:r>
            <a:r>
              <a:rPr lang="zh-CN" altLang="zh-CN" dirty="0"/>
              <a:t>操作</a:t>
            </a:r>
            <a:r>
              <a:rPr lang="en-US" altLang="zh-CN" dirty="0"/>
              <a:t>Android</a:t>
            </a:r>
            <a:r>
              <a:rPr lang="zh-CN" altLang="zh-CN" dirty="0"/>
              <a:t>手机。</a:t>
            </a:r>
          </a:p>
          <a:p>
            <a:pPr marL="0" indent="0">
              <a:buNone/>
            </a:pPr>
            <a:r>
              <a:rPr lang="zh-CN" altLang="zh-CN" dirty="0"/>
              <a:t>（</a:t>
            </a:r>
            <a:r>
              <a:rPr lang="en-US" altLang="zh-CN" dirty="0"/>
              <a:t>3</a:t>
            </a:r>
            <a:r>
              <a:rPr lang="zh-CN" altLang="zh-CN" dirty="0"/>
              <a:t>）使用</a:t>
            </a:r>
            <a:r>
              <a:rPr lang="en-US" altLang="zh-CN" dirty="0"/>
              <a:t>Python</a:t>
            </a:r>
            <a:r>
              <a:rPr lang="zh-CN" altLang="zh-CN" dirty="0"/>
              <a:t>操作</a:t>
            </a:r>
            <a:r>
              <a:rPr lang="en-US" altLang="zh-CN" dirty="0"/>
              <a:t>Android</a:t>
            </a:r>
            <a:r>
              <a:rPr lang="zh-CN" altLang="zh-CN" dirty="0"/>
              <a:t>手机实现爬虫。</a:t>
            </a:r>
          </a:p>
          <a:p>
            <a:endParaRPr lang="zh-CN" altLang="zh-CN" dirty="0"/>
          </a:p>
          <a:p>
            <a:endParaRPr lang="zh-CN" altLang="en-US"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0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535" y="1890338"/>
            <a:ext cx="11496907" cy="4023360"/>
          </a:xfrm>
        </p:spPr>
        <p:txBody>
          <a:bodyPr/>
          <a:lstStyle/>
          <a:p>
            <a:r>
              <a:rPr lang="en-US" altLang="zh-CN" dirty="0" smtClean="0"/>
              <a:t>         </a:t>
            </a:r>
            <a:r>
              <a:rPr lang="zh-CN" altLang="zh-CN" dirty="0" smtClean="0"/>
              <a:t>有</a:t>
            </a:r>
            <a:r>
              <a:rPr lang="zh-CN" altLang="zh-CN" dirty="0"/>
              <a:t>一点需要特别说明，</a:t>
            </a:r>
            <a:r>
              <a:rPr lang="en-US" altLang="zh-CN" dirty="0"/>
              <a:t>UI </a:t>
            </a:r>
            <a:r>
              <a:rPr lang="en-US" altLang="zh-CN" dirty="0" err="1"/>
              <a:t>Automator</a:t>
            </a:r>
            <a:r>
              <a:rPr lang="en-US" altLang="zh-CN" dirty="0"/>
              <a:t> Viewer</a:t>
            </a:r>
            <a:r>
              <a:rPr lang="zh-CN" altLang="zh-CN" dirty="0"/>
              <a:t>与</a:t>
            </a:r>
            <a:r>
              <a:rPr lang="en-US" altLang="zh-CN" dirty="0"/>
              <a:t>Python </a:t>
            </a:r>
            <a:r>
              <a:rPr lang="en-US" altLang="zh-CN" dirty="0" err="1"/>
              <a:t>uiautomator</a:t>
            </a:r>
            <a:r>
              <a:rPr lang="zh-CN" altLang="zh-CN" dirty="0"/>
              <a:t>不能同时使用。一旦</a:t>
            </a:r>
            <a:r>
              <a:rPr lang="en-US" altLang="zh-CN" dirty="0"/>
              <a:t>Python</a:t>
            </a:r>
            <a:r>
              <a:rPr lang="zh-CN" altLang="zh-CN" dirty="0"/>
              <a:t>的</a:t>
            </a:r>
            <a:r>
              <a:rPr lang="en-US" altLang="zh-CN" dirty="0" err="1"/>
              <a:t>uiautomator</a:t>
            </a:r>
            <a:r>
              <a:rPr lang="zh-CN" altLang="zh-CN" dirty="0"/>
              <a:t>运行过一次，它安装的两个文件就会在手机后台运行</a:t>
            </a:r>
            <a:r>
              <a:rPr lang="zh-CN" altLang="zh-CN" dirty="0" smtClean="0"/>
              <a:t>。</a:t>
            </a:r>
            <a:endParaRPr lang="en-US" altLang="zh-CN" dirty="0" smtClean="0"/>
          </a:p>
          <a:p>
            <a:r>
              <a:rPr lang="en-US" altLang="zh-CN" dirty="0"/>
              <a:t> </a:t>
            </a:r>
            <a:r>
              <a:rPr lang="en-US" altLang="zh-CN" dirty="0" smtClean="0"/>
              <a:t>        </a:t>
            </a:r>
            <a:r>
              <a:rPr lang="zh-CN" altLang="zh-CN" dirty="0" smtClean="0"/>
              <a:t>这</a:t>
            </a:r>
            <a:r>
              <a:rPr lang="zh-CN" altLang="zh-CN" dirty="0"/>
              <a:t>两个文件会占用</a:t>
            </a:r>
            <a:r>
              <a:rPr lang="en-US" altLang="zh-CN" dirty="0"/>
              <a:t>Android</a:t>
            </a:r>
            <a:r>
              <a:rPr lang="zh-CN" altLang="zh-CN" dirty="0"/>
              <a:t>内部的一个叫作</a:t>
            </a:r>
            <a:r>
              <a:rPr lang="en-US" altLang="zh-CN" dirty="0"/>
              <a:t>UI hierarchy</a:t>
            </a:r>
            <a:r>
              <a:rPr lang="zh-CN" altLang="zh-CN" dirty="0"/>
              <a:t>的东西，从而导致</a:t>
            </a:r>
            <a:r>
              <a:rPr lang="en-US" altLang="zh-CN" dirty="0"/>
              <a:t>SDK</a:t>
            </a:r>
            <a:r>
              <a:rPr lang="zh-CN" altLang="zh-CN" dirty="0"/>
              <a:t>自带的</a:t>
            </a:r>
            <a:r>
              <a:rPr lang="en-US" altLang="zh-CN" dirty="0"/>
              <a:t>UI </a:t>
            </a:r>
            <a:r>
              <a:rPr lang="en-US" altLang="zh-CN" dirty="0" err="1"/>
              <a:t>Automator</a:t>
            </a:r>
            <a:r>
              <a:rPr lang="en-US" altLang="zh-CN" dirty="0"/>
              <a:t> Viewer</a:t>
            </a:r>
            <a:r>
              <a:rPr lang="zh-CN" altLang="zh-CN" dirty="0"/>
              <a:t>一旦尝试获取手机屏幕就会报错，如图</a:t>
            </a:r>
            <a:r>
              <a:rPr lang="en-US" altLang="zh-CN" dirty="0"/>
              <a:t>10-15</a:t>
            </a:r>
            <a:r>
              <a:rPr lang="zh-CN" altLang="zh-CN" dirty="0"/>
              <a:t>所示。</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6044" y="4313499"/>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8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024" y="2601409"/>
            <a:ext cx="8023175" cy="260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49083" y="5626010"/>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一旦运行过</a:t>
            </a:r>
            <a:r>
              <a:rPr lang="en-US" altLang="zh-CN" b="1" kern="100" dirty="0" err="1">
                <a:latin typeface="Times New Roman" panose="02020603050405020304" pitchFamily="18" charset="0"/>
                <a:ea typeface="方正书宋简体"/>
              </a:rPr>
              <a:t>uiautomator</a:t>
            </a:r>
            <a:r>
              <a:rPr lang="zh-CN" altLang="zh-CN" b="1" kern="100" dirty="0">
                <a:latin typeface="Times New Roman" panose="02020603050405020304" pitchFamily="18" charset="0"/>
                <a:ea typeface="方正书宋简体"/>
                <a:cs typeface="Times New Roman" panose="02020603050405020304" pitchFamily="18" charset="0"/>
              </a:rPr>
              <a:t>，就会导致</a:t>
            </a:r>
            <a:r>
              <a:rPr lang="en-US" altLang="zh-CN" b="1" kern="100" dirty="0">
                <a:latin typeface="Times New Roman" panose="02020603050405020304" pitchFamily="18" charset="0"/>
                <a:ea typeface="方正书宋简体"/>
              </a:rPr>
              <a:t>SDK</a:t>
            </a:r>
            <a:r>
              <a:rPr lang="zh-CN" altLang="zh-CN" b="1" kern="100" dirty="0">
                <a:latin typeface="Times New Roman" panose="02020603050405020304" pitchFamily="18" charset="0"/>
                <a:ea typeface="方正书宋简体"/>
                <a:cs typeface="Times New Roman" panose="02020603050405020304" pitchFamily="18" charset="0"/>
              </a:rPr>
              <a:t>自带的</a:t>
            </a:r>
            <a:r>
              <a:rPr lang="en-US" altLang="zh-CN" b="1" kern="100" dirty="0">
                <a:latin typeface="Times New Roman" panose="02020603050405020304" pitchFamily="18" charset="0"/>
                <a:ea typeface="方正书宋简体"/>
              </a:rPr>
              <a:t>UI </a:t>
            </a:r>
            <a:r>
              <a:rPr lang="en-US" altLang="zh-CN" b="1" kern="100" dirty="0" err="1">
                <a:latin typeface="Times New Roman" panose="02020603050405020304" pitchFamily="18" charset="0"/>
                <a:ea typeface="方正书宋简体"/>
              </a:rPr>
              <a:t>Automator</a:t>
            </a:r>
            <a:r>
              <a:rPr lang="en-US" altLang="zh-CN" b="1" kern="100" dirty="0">
                <a:latin typeface="Times New Roman" panose="02020603050405020304" pitchFamily="18" charset="0"/>
                <a:ea typeface="方正书宋简体"/>
              </a:rPr>
              <a:t> Viewer</a:t>
            </a:r>
            <a:r>
              <a:rPr lang="zh-CN" altLang="zh-CN" b="1" kern="100" dirty="0">
                <a:latin typeface="Times New Roman" panose="02020603050405020304" pitchFamily="18" charset="0"/>
                <a:ea typeface="方正书宋简体"/>
                <a:cs typeface="Times New Roman" panose="02020603050405020304" pitchFamily="18" charset="0"/>
              </a:rPr>
              <a:t>不能获取手机屏幕</a:t>
            </a:r>
            <a:endParaRPr lang="zh-CN" altLang="en-US" b="1" dirty="0"/>
          </a:p>
        </p:txBody>
      </p:sp>
    </p:spTree>
    <p:extLst>
      <p:ext uri="{BB962C8B-B14F-4D97-AF65-F5344CB8AC3E}">
        <p14:creationId xmlns:p14="http://schemas.microsoft.com/office/powerpoint/2010/main" val="115918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024152"/>
            <a:ext cx="5983744" cy="4023360"/>
          </a:xfrm>
        </p:spPr>
        <p:txBody>
          <a:bodyPr/>
          <a:lstStyle/>
          <a:p>
            <a:r>
              <a:rPr lang="en-US" altLang="zh-CN" dirty="0" smtClean="0"/>
              <a:t>         </a:t>
            </a:r>
            <a:r>
              <a:rPr lang="zh-CN" altLang="zh-CN" dirty="0" smtClean="0"/>
              <a:t>与</a:t>
            </a:r>
            <a:r>
              <a:rPr lang="en-US" altLang="zh-CN" dirty="0"/>
              <a:t>Selenium</a:t>
            </a:r>
            <a:r>
              <a:rPr lang="zh-CN" altLang="zh-CN" dirty="0"/>
              <a:t>一样，要操作手机上面的元素，首先要找到被操作的东西。以打开微信为例，首先翻到有微信的那一页，如图</a:t>
            </a:r>
            <a:r>
              <a:rPr lang="en-US" altLang="zh-CN" dirty="0"/>
              <a:t>10-16</a:t>
            </a:r>
            <a:r>
              <a:rPr lang="zh-CN" altLang="zh-CN" dirty="0"/>
              <a:t>所示。</a:t>
            </a:r>
          </a:p>
          <a:p>
            <a:endParaRPr lang="zh-CN" altLang="en-US" dirty="0"/>
          </a:p>
        </p:txBody>
      </p:sp>
      <p:pic>
        <p:nvPicPr>
          <p:cNvPr id="15362"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9334" y="1909344"/>
            <a:ext cx="2201591" cy="395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37171" y="5869094"/>
            <a:ext cx="3070071" cy="369332"/>
          </a:xfrm>
          <a:prstGeom prst="rect">
            <a:avLst/>
          </a:prstGeom>
        </p:spPr>
        <p:txBody>
          <a:bodyPr wrap="none">
            <a:spAutoFit/>
          </a:bodyPr>
          <a:lstStyle/>
          <a:p>
            <a:pPr algn="ctr">
              <a:spcAft>
                <a:spcPts val="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10-16  </a:t>
            </a:r>
            <a:r>
              <a:rPr lang="zh-CN" altLang="zh-CN" b="1" kern="1000" dirty="0">
                <a:latin typeface="方正兰亭黑简体"/>
                <a:cs typeface="Times New Roman" panose="02020603050405020304" pitchFamily="18" charset="0"/>
              </a:rPr>
              <a:t>翻到有微信的一页</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420414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编写</a:t>
            </a:r>
            <a:r>
              <a:rPr lang="zh-CN" altLang="zh-CN" dirty="0"/>
              <a:t>如下代码：</a:t>
            </a:r>
          </a:p>
          <a:p>
            <a:r>
              <a:rPr lang="en-US" altLang="zh-CN" dirty="0">
                <a:solidFill>
                  <a:srgbClr val="0070C0"/>
                </a:solidFill>
              </a:rPr>
              <a:t>from </a:t>
            </a:r>
            <a:r>
              <a:rPr lang="en-US" altLang="zh-CN" dirty="0" err="1">
                <a:solidFill>
                  <a:srgbClr val="0070C0"/>
                </a:solidFill>
              </a:rPr>
              <a:t>uiautomator</a:t>
            </a:r>
            <a:r>
              <a:rPr lang="en-US" altLang="zh-CN" dirty="0">
                <a:solidFill>
                  <a:srgbClr val="0070C0"/>
                </a:solidFill>
              </a:rPr>
              <a:t> import Device</a:t>
            </a:r>
            <a:endParaRPr lang="zh-CN" altLang="zh-CN" dirty="0">
              <a:solidFill>
                <a:srgbClr val="0070C0"/>
              </a:solidFill>
            </a:endParaRPr>
          </a:p>
          <a:p>
            <a:r>
              <a:rPr lang="en-US" altLang="zh-CN" dirty="0" smtClean="0">
                <a:solidFill>
                  <a:srgbClr val="0070C0"/>
                </a:solidFill>
              </a:rPr>
              <a:t>device </a:t>
            </a:r>
            <a:r>
              <a:rPr lang="en-US" altLang="zh-CN" dirty="0">
                <a:solidFill>
                  <a:srgbClr val="0070C0"/>
                </a:solidFill>
              </a:rPr>
              <a:t>= Device()</a:t>
            </a:r>
            <a:endParaRPr lang="zh-CN" altLang="zh-CN" dirty="0">
              <a:solidFill>
                <a:srgbClr val="0070C0"/>
              </a:solidFill>
            </a:endParaRPr>
          </a:p>
          <a:p>
            <a:r>
              <a:rPr lang="en-US" altLang="zh-CN" dirty="0">
                <a:solidFill>
                  <a:srgbClr val="0070C0"/>
                </a:solidFill>
              </a:rPr>
              <a:t>device(text='</a:t>
            </a:r>
            <a:r>
              <a:rPr lang="zh-CN" altLang="zh-CN" dirty="0">
                <a:solidFill>
                  <a:srgbClr val="0070C0"/>
                </a:solidFill>
              </a:rPr>
              <a:t>微信</a:t>
            </a:r>
            <a:r>
              <a:rPr lang="en-US" altLang="zh-CN" dirty="0">
                <a:solidFill>
                  <a:srgbClr val="0070C0"/>
                </a:solidFill>
              </a:rPr>
              <a:t>').click</a:t>
            </a:r>
            <a:r>
              <a:rPr lang="en-US" altLang="zh-CN" dirty="0" smtClean="0">
                <a:solidFill>
                  <a:srgbClr val="0070C0"/>
                </a:solidFill>
              </a:rPr>
              <a:t>()</a:t>
            </a:r>
          </a:p>
          <a:p>
            <a:r>
              <a:rPr lang="en-US" altLang="zh-CN" dirty="0" smtClean="0"/>
              <a:t>          </a:t>
            </a:r>
            <a:r>
              <a:rPr lang="zh-CN" altLang="zh-CN" dirty="0" smtClean="0"/>
              <a:t>运行</a:t>
            </a:r>
            <a:r>
              <a:rPr lang="zh-CN" altLang="zh-CN" dirty="0"/>
              <a:t>以后可以看到，微信自动被点击并打开。</a:t>
            </a:r>
          </a:p>
          <a:p>
            <a:endParaRPr lang="zh-CN" altLang="zh-CN" dirty="0"/>
          </a:p>
          <a:p>
            <a:endParaRPr lang="zh-CN" altLang="en-US" dirty="0"/>
          </a:p>
        </p:txBody>
      </p:sp>
    </p:spTree>
    <p:extLst>
      <p:ext uri="{BB962C8B-B14F-4D97-AF65-F5344CB8AC3E}">
        <p14:creationId xmlns:p14="http://schemas.microsoft.com/office/powerpoint/2010/main" val="1046897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459" y="1856885"/>
            <a:ext cx="10196675" cy="4023360"/>
          </a:xfrm>
        </p:spPr>
        <p:txBody>
          <a:bodyPr/>
          <a:lstStyle/>
          <a:p>
            <a:r>
              <a:rPr lang="en-US" altLang="zh-CN" dirty="0" smtClean="0"/>
              <a:t>        </a:t>
            </a:r>
            <a:r>
              <a:rPr lang="zh-CN" altLang="zh-CN" dirty="0" smtClean="0"/>
              <a:t>如果</a:t>
            </a:r>
            <a:r>
              <a:rPr lang="zh-CN" altLang="zh-CN" dirty="0"/>
              <a:t>计算机上面只连接了一台</a:t>
            </a:r>
            <a:r>
              <a:rPr lang="en-US" altLang="zh-CN" dirty="0"/>
              <a:t>Android</a:t>
            </a:r>
            <a:r>
              <a:rPr lang="zh-CN" altLang="zh-CN" dirty="0"/>
              <a:t>手机，那么初始化设备连接只需要使用</a:t>
            </a:r>
            <a:r>
              <a:rPr lang="en-US" altLang="zh-CN" dirty="0"/>
              <a:t>device = Device()</a:t>
            </a:r>
            <a:r>
              <a:rPr lang="zh-CN" altLang="zh-CN" dirty="0"/>
              <a:t>即可。那么如果计算机上连接了很多台手机，该怎么办呢？此时就需要指定手机的串号。要查看手机串号，需要在终端输入以下命令：</a:t>
            </a:r>
          </a:p>
          <a:p>
            <a:r>
              <a:rPr lang="zh-CN" altLang="zh-CN" dirty="0">
                <a:solidFill>
                  <a:srgbClr val="0070C0"/>
                </a:solidFill>
              </a:rPr>
              <a:t>adb devices -l</a:t>
            </a:r>
          </a:p>
          <a:p>
            <a:r>
              <a:rPr lang="en-US" altLang="zh-CN" dirty="0" smtClean="0"/>
              <a:t>         </a:t>
            </a:r>
            <a:r>
              <a:rPr lang="zh-CN" altLang="zh-CN" dirty="0" smtClean="0"/>
              <a:t>从</a:t>
            </a:r>
            <a:r>
              <a:rPr lang="zh-CN" altLang="zh-CN" dirty="0"/>
              <a:t>输出的内容可以看到手机的串号，如图</a:t>
            </a:r>
            <a:r>
              <a:rPr lang="en-US" altLang="zh-CN" dirty="0"/>
              <a:t>10-17</a:t>
            </a:r>
            <a:r>
              <a:rPr lang="zh-CN" altLang="zh-CN" dirty="0"/>
              <a:t>所示。</a:t>
            </a:r>
          </a:p>
          <a:p>
            <a:endParaRPr lang="zh-CN" altLang="en-US" dirty="0"/>
          </a:p>
        </p:txBody>
      </p:sp>
    </p:spTree>
    <p:extLst>
      <p:ext uri="{BB962C8B-B14F-4D97-AF65-F5344CB8AC3E}">
        <p14:creationId xmlns:p14="http://schemas.microsoft.com/office/powerpoint/2010/main" val="1498536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287" y="2147384"/>
            <a:ext cx="8083660" cy="348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63193" y="5942931"/>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使用命令查询手机串号</a:t>
            </a:r>
            <a:endParaRPr lang="zh-CN" altLang="en-US" b="1" dirty="0"/>
          </a:p>
        </p:txBody>
      </p:sp>
    </p:spTree>
    <p:extLst>
      <p:ext uri="{BB962C8B-B14F-4D97-AF65-F5344CB8AC3E}">
        <p14:creationId xmlns:p14="http://schemas.microsoft.com/office/powerpoint/2010/main" val="1067856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89327">
                <a:solidFill>
                  <a:srgbClr val="7030A0"/>
                </a:solidFill>
                <a:latin typeface="黑体" panose="02010609060101010101" pitchFamily="49" charset="-122"/>
                <a:ea typeface="黑体" panose="02010609060101010101" pitchFamily="49" charset="-122"/>
                <a:cs typeface="+mn-cs"/>
              </a:rPr>
              <a:t>10.1.3  </a:t>
            </a:r>
            <a:r>
              <a:rPr lang="zh-CN" altLang="en-US" sz="4000" dirty="0" bmk="_Toc500189327">
                <a:solidFill>
                  <a:srgbClr val="7030A0"/>
                </a:solidFill>
                <a:latin typeface="黑体" panose="02010609060101010101" pitchFamily="49" charset="-122"/>
                <a:ea typeface="黑体" panose="02010609060101010101" pitchFamily="49" charset="-122"/>
                <a:cs typeface="+mn-cs"/>
              </a:rPr>
              <a:t>选择</a:t>
            </a:r>
            <a:r>
              <a:rPr lang="zh-CN" altLang="en-US" sz="4000" dirty="0" bmk="_Toc500189327">
                <a:solidFill>
                  <a:srgbClr val="7030A0"/>
                </a:solidFill>
                <a:latin typeface="黑体" panose="02010609060101010101" pitchFamily="49" charset="-122"/>
                <a:ea typeface="黑体" panose="02010609060101010101" pitchFamily="49" charset="-122"/>
                <a:cs typeface="+mn-cs"/>
              </a:rPr>
              <a:t>器</a:t>
            </a:r>
            <a:endParaRPr lang="zh-CN" altLang="en-US" sz="4000" dirty="0" bmk="_Toc50018932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769433" y="2037252"/>
            <a:ext cx="11017405" cy="384105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如何知道有哪些选择器可供使用呢？请执行以下代码：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from </a:t>
            </a:r>
            <a:r>
              <a:rPr kumimoji="0" lang="en-US" altLang="zh-CN" i="0" u="none" strike="noStrike" cap="none" normalizeH="0" baseline="0" dirty="0" err="1" smtClean="0">
                <a:ln>
                  <a:noFill/>
                </a:ln>
                <a:solidFill>
                  <a:srgbClr val="0070C0"/>
                </a:solidFill>
                <a:effectLst/>
                <a:cs typeface="方正兰亭刊宋简体"/>
              </a:rPr>
              <a:t>uiautomator</a:t>
            </a:r>
            <a:r>
              <a:rPr kumimoji="0" lang="en-US" altLang="zh-CN" i="0" u="none" strike="noStrike" cap="none" normalizeH="0" baseline="0" dirty="0" smtClean="0">
                <a:ln>
                  <a:noFill/>
                </a:ln>
                <a:solidFill>
                  <a:srgbClr val="0070C0"/>
                </a:solidFill>
                <a:effectLst/>
                <a:cs typeface="方正兰亭刊宋简体"/>
              </a:rPr>
              <a:t> import Device</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device = Device()</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en-US" altLang="zh-CN" i="0" u="none" strike="noStrike" cap="none" normalizeH="0" baseline="0" dirty="0" err="1" smtClean="0">
                <a:ln>
                  <a:noFill/>
                </a:ln>
                <a:solidFill>
                  <a:srgbClr val="0070C0"/>
                </a:solidFill>
                <a:effectLst/>
                <a:cs typeface="方正兰亭刊宋简体"/>
              </a:rPr>
              <a:t>device.dump</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此时终端会以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输出当前手机屏幕显示的窗口布局信息，如图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18</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r>
              <a:rPr lang="en-US" altLang="zh-CN" dirty="0" smtClean="0"/>
              <a:t>     </a:t>
            </a:r>
            <a:r>
              <a:rPr lang="zh-CN" altLang="zh-CN" dirty="0" smtClean="0"/>
              <a:t>这里</a:t>
            </a:r>
            <a:r>
              <a:rPr lang="zh-CN" altLang="zh-CN" dirty="0"/>
              <a:t>的</a:t>
            </a:r>
            <a:r>
              <a:rPr lang="en-US" altLang="zh-CN" dirty="0"/>
              <a:t>XML</a:t>
            </a:r>
            <a:r>
              <a:rPr lang="zh-CN" altLang="zh-CN" dirty="0"/>
              <a:t>就相当于网页中的</a:t>
            </a:r>
            <a:r>
              <a:rPr lang="en-US" altLang="zh-CN" dirty="0"/>
              <a:t>HTML</a:t>
            </a:r>
            <a:r>
              <a:rPr lang="zh-CN" altLang="zh-CN" dirty="0"/>
              <a:t>，用来描述窗口上面各个部分的布局信息。</a:t>
            </a:r>
            <a:r>
              <a:rPr lang="en-US" altLang="zh-CN" dirty="0"/>
              <a:t>XML</a:t>
            </a:r>
            <a:r>
              <a:rPr lang="zh-CN" altLang="zh-CN" dirty="0"/>
              <a:t>的格式与</a:t>
            </a:r>
            <a:r>
              <a:rPr lang="en-US" altLang="zh-CN" dirty="0"/>
              <a:t>HTML</a:t>
            </a:r>
            <a:r>
              <a:rPr lang="zh-CN" altLang="zh-CN" dirty="0"/>
              <a:t>非常像，格式为：</a:t>
            </a:r>
          </a:p>
          <a:p>
            <a:pPr indent="0">
              <a:buNone/>
            </a:pPr>
            <a:r>
              <a:rPr lang="zh-CN" altLang="zh-CN" dirty="0" smtClean="0">
                <a:solidFill>
                  <a:srgbClr val="0070C0"/>
                </a:solidFill>
              </a:rPr>
              <a:t>&lt;</a:t>
            </a:r>
            <a:r>
              <a:rPr lang="zh-CN" altLang="zh-CN" dirty="0">
                <a:solidFill>
                  <a:srgbClr val="0070C0"/>
                </a:solidFill>
              </a:rPr>
              <a:t>标签 属性1="属性值1" 属性2="属性值2"&gt;文本&lt;/标签</a:t>
            </a:r>
            <a:r>
              <a:rPr lang="zh-CN" altLang="zh-CN" dirty="0" smtClean="0">
                <a:solidFill>
                  <a:srgbClr val="0070C0"/>
                </a:solidFill>
              </a:rPr>
              <a:t>&gt;</a:t>
            </a:r>
            <a:endParaRPr lang="zh-CN" altLang="zh-CN" dirty="0">
              <a:solidFill>
                <a:srgbClr val="0070C0"/>
              </a:solidFill>
            </a:endParaRPr>
          </a:p>
        </p:txBody>
      </p:sp>
    </p:spTree>
    <p:extLst>
      <p:ext uri="{BB962C8B-B14F-4D97-AF65-F5344CB8AC3E}">
        <p14:creationId xmlns:p14="http://schemas.microsoft.com/office/powerpoint/2010/main" val="597841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6" y="2110756"/>
            <a:ext cx="5709424" cy="4023360"/>
          </a:xfrm>
        </p:spPr>
        <p:txBody>
          <a:bodyPr/>
          <a:lstStyle/>
          <a:p>
            <a:r>
              <a:rPr lang="en-US" altLang="zh-CN" dirty="0" smtClean="0"/>
              <a:t>         </a:t>
            </a:r>
            <a:r>
              <a:rPr lang="zh-CN" altLang="zh-CN" dirty="0" smtClean="0"/>
              <a:t>可以</a:t>
            </a:r>
            <a:r>
              <a:rPr lang="zh-CN" altLang="zh-CN" dirty="0"/>
              <a:t>用一个标签来作为选择器，也可以同时使用多个标签来更精确地描述某一个元素。一般来说，操作一个有文字的元素，主要是使用</a:t>
            </a:r>
            <a:r>
              <a:rPr lang="en-US" altLang="zh-CN" dirty="0"/>
              <a:t>text</a:t>
            </a:r>
            <a:r>
              <a:rPr lang="zh-CN" altLang="zh-CN" dirty="0"/>
              <a:t>这个属性；如果是从屏幕上读文字，就使用其他的属性。</a:t>
            </a:r>
          </a:p>
          <a:p>
            <a:endParaRPr lang="zh-CN" altLang="en-US" dirty="0"/>
          </a:p>
        </p:txBody>
      </p:sp>
      <p:pic>
        <p:nvPicPr>
          <p:cNvPr id="18434"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2755" y="2110756"/>
            <a:ext cx="5394622" cy="349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141907" y="5869094"/>
            <a:ext cx="45320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10-18</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当前</a:t>
            </a:r>
            <a:r>
              <a:rPr lang="zh-CN" altLang="zh-CN" b="1" kern="1000" dirty="0">
                <a:latin typeface="Times New Roman" panose="02020603050405020304" pitchFamily="18" charset="0"/>
                <a:ea typeface="方正书宋简体"/>
                <a:cs typeface="Times New Roman" panose="02020603050405020304" pitchFamily="18" charset="0"/>
              </a:rPr>
              <a:t>手机屏幕显示的窗口</a:t>
            </a:r>
            <a:r>
              <a:rPr lang="zh-CN" altLang="zh-CN" b="1" kern="100" dirty="0">
                <a:latin typeface="Times New Roman" panose="02020603050405020304" pitchFamily="18" charset="0"/>
                <a:ea typeface="方正书宋简体"/>
                <a:cs typeface="Times New Roman" panose="02020603050405020304" pitchFamily="18" charset="0"/>
              </a:rPr>
              <a:t>布局信息</a:t>
            </a:r>
            <a:endParaRPr lang="zh-CN" altLang="en-US" b="1" dirty="0"/>
          </a:p>
        </p:txBody>
      </p:sp>
    </p:spTree>
    <p:extLst>
      <p:ext uri="{BB962C8B-B14F-4D97-AF65-F5344CB8AC3E}">
        <p14:creationId xmlns:p14="http://schemas.microsoft.com/office/powerpoint/2010/main" val="2823964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189328">
                <a:solidFill>
                  <a:srgbClr val="7030A0"/>
                </a:solidFill>
                <a:latin typeface="黑体" panose="02010609060101010101" pitchFamily="49" charset="-122"/>
                <a:ea typeface="黑体" panose="02010609060101010101" pitchFamily="49" charset="-122"/>
                <a:cs typeface="+mn-cs"/>
              </a:rPr>
              <a:t>10.1.4  </a:t>
            </a:r>
            <a:r>
              <a:rPr lang="zh-CN" altLang="en-US" sz="4000" dirty="0" bmk="_Toc500189328">
                <a:solidFill>
                  <a:srgbClr val="7030A0"/>
                </a:solidFill>
                <a:latin typeface="黑体" panose="02010609060101010101" pitchFamily="49" charset="-122"/>
                <a:ea typeface="黑体" panose="02010609060101010101" pitchFamily="49" charset="-122"/>
                <a:cs typeface="+mn-cs"/>
              </a:rPr>
              <a:t>操作</a:t>
            </a:r>
            <a:endParaRPr lang="zh-CN" altLang="en-US" sz="4000" dirty="0" bmk="_Toc50018932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656813"/>
            <a:ext cx="1114279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在选择好元素以后，就需要对它进行操作。最常见的操作</a:t>
            </a:r>
            <a:r>
              <a:rPr kumimoji="0" lang="zh-CN" altLang="en-US" i="0" u="none" strike="noStrike" cap="none" normalizeH="0" baseline="0" dirty="0" smtClean="0">
                <a:ln>
                  <a:noFill/>
                </a:ln>
                <a:solidFill>
                  <a:schemeClr val="tx1"/>
                </a:solidFill>
                <a:effectLst/>
                <a:latin typeface="Apple Color Emoji"/>
                <a:ea typeface="方正兰亭刊宋简体" charset="-122"/>
                <a:cs typeface="Apple Color Emoji"/>
              </a:rPr>
              <a:t>如下：</a:t>
            </a:r>
            <a:endParaRPr lang="en-US" altLang="zh-CN" dirty="0"/>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获得屏幕文字；</a:t>
            </a:r>
            <a:endParaRPr kumimoji="0" lang="zh-CN" altLang="en-US" i="0" u="none" strike="noStrike" cap="none" normalizeH="0" baseline="0" dirty="0" smtClean="0">
              <a:ln>
                <a:noFill/>
              </a:ln>
              <a:solidFill>
                <a:schemeClr val="tx1"/>
              </a:solidFill>
              <a:effectLst/>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滚动屏幕；</a:t>
            </a:r>
            <a:endParaRPr lang="en-US" altLang="zh-CN" dirty="0">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滑动屏幕；</a:t>
            </a:r>
            <a:endParaRPr kumimoji="0" lang="zh-CN" altLang="en-US" i="0" u="none" strike="noStrike" cap="none" normalizeH="0" baseline="0" dirty="0" smtClean="0">
              <a:ln>
                <a:noFill/>
              </a:ln>
              <a:solidFill>
                <a:schemeClr val="tx1"/>
              </a:solidFill>
              <a:effectLst/>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点击屏幕；</a:t>
            </a:r>
            <a:endParaRPr lang="en-US" altLang="zh-CN" dirty="0">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输入文字；</a:t>
            </a:r>
            <a:endParaRPr lang="en-US" altLang="zh-CN" dirty="0">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判断元素是否存在；</a:t>
            </a:r>
            <a:endParaRPr lang="en-US" altLang="zh-CN" dirty="0">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sym typeface="Symbol" panose="05050102010706020507" pitchFamily="18" charset="2"/>
              </a:rPr>
              <a:t>点亮关闭屏幕；</a:t>
            </a:r>
            <a:endParaRPr lang="en-US" altLang="zh-CN" dirty="0">
              <a:latin typeface="Times New Roman" panose="02020603050405020304" pitchFamily="18" charset="0"/>
              <a:ea typeface="方正兰亭刊宋简体" charset="-122"/>
              <a:cs typeface="Times New Roman" panose="02020603050405020304" pitchFamily="18" charset="0"/>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lang="zh-CN" altLang="zh-CN" dirty="0" smtClean="0"/>
              <a:t>操作</a:t>
            </a:r>
            <a:r>
              <a:rPr lang="zh-CN" altLang="zh-CN" dirty="0"/>
              <a:t>实体按键</a:t>
            </a:r>
            <a:r>
              <a:rPr lang="zh-CN" altLang="zh-CN" dirty="0" smtClean="0"/>
              <a:t>；</a:t>
            </a:r>
            <a:endParaRPr lang="en-US" altLang="zh-CN" dirty="0" smtClean="0"/>
          </a:p>
          <a:p>
            <a:pPr marL="457200" marR="0" lvl="0" indent="-457200" algn="l" defTabSz="914400" rtl="0" eaLnBrk="0" fontAlgn="base" latinLnBrk="0" hangingPunct="0">
              <a:lnSpc>
                <a:spcPct val="100000"/>
              </a:lnSpc>
              <a:spcBef>
                <a:spcPct val="0"/>
              </a:spcBef>
              <a:spcAft>
                <a:spcPct val="0"/>
              </a:spcAft>
              <a:buClr>
                <a:schemeClr val="accent3"/>
              </a:buClr>
              <a:buSzTx/>
              <a:buFont typeface="Wingdings" panose="05000000000000000000" pitchFamily="2" charset="2"/>
              <a:buChar char="l"/>
              <a:tabLst/>
            </a:pPr>
            <a:r>
              <a:rPr lang="en-US" altLang="zh-CN" dirty="0" smtClean="0"/>
              <a:t>watcher</a:t>
            </a:r>
            <a:r>
              <a:rPr lang="zh-CN" altLang="zh-CN" dirty="0" smtClean="0"/>
              <a:t>。</a:t>
            </a:r>
            <a:endParaRPr lang="zh-CN" altLang="zh-CN" dirty="0"/>
          </a:p>
        </p:txBody>
      </p:sp>
      <p:sp>
        <p:nvSpPr>
          <p:cNvPr id="5" name="椭圆 4"/>
          <p:cNvSpPr/>
          <p:nvPr/>
        </p:nvSpPr>
        <p:spPr>
          <a:xfrm>
            <a:off x="8140389" y="3251717"/>
            <a:ext cx="2732049" cy="2524614"/>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844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9141" y="1845734"/>
            <a:ext cx="10776539" cy="4023360"/>
          </a:xfrm>
        </p:spPr>
        <p:txBody>
          <a:bodyPr>
            <a:normAutofit/>
          </a:bodyPr>
          <a:lstStyle/>
          <a:p>
            <a:r>
              <a:rPr lang="en-US" altLang="zh-CN" dirty="0">
                <a:solidFill>
                  <a:srgbClr val="C00000"/>
                </a:solidFill>
              </a:rPr>
              <a:t>1</a:t>
            </a:r>
            <a:r>
              <a:rPr lang="zh-CN" altLang="zh-CN" dirty="0">
                <a:solidFill>
                  <a:srgbClr val="C00000"/>
                </a:solidFill>
              </a:rPr>
              <a:t>．获得屏幕文字</a:t>
            </a:r>
          </a:p>
          <a:p>
            <a:r>
              <a:rPr lang="en-US" altLang="zh-CN" dirty="0" smtClean="0"/>
              <a:t>         </a:t>
            </a:r>
            <a:r>
              <a:rPr lang="zh-CN" altLang="zh-CN" dirty="0" smtClean="0"/>
              <a:t>如果</a:t>
            </a:r>
            <a:r>
              <a:rPr lang="zh-CN" altLang="zh-CN" dirty="0"/>
              <a:t>要从</a:t>
            </a:r>
            <a:r>
              <a:rPr lang="en-US" altLang="zh-CN" dirty="0"/>
              <a:t>Android</a:t>
            </a:r>
            <a:r>
              <a:rPr lang="zh-CN" altLang="zh-CN" dirty="0"/>
              <a:t>手机上读取当前屏幕上显示的文本内容，用到的是一个元素的“</a:t>
            </a:r>
            <a:r>
              <a:rPr lang="en-US" altLang="zh-CN" dirty="0"/>
              <a:t>.text</a:t>
            </a:r>
            <a:r>
              <a:rPr lang="zh-CN" altLang="zh-CN" dirty="0"/>
              <a:t>”属性。这里以获取游戏商场类</a:t>
            </a:r>
            <a:r>
              <a:rPr lang="en-US" altLang="zh-CN" dirty="0"/>
              <a:t>App</a:t>
            </a:r>
            <a:r>
              <a:rPr lang="zh-CN" altLang="zh-CN" dirty="0"/>
              <a:t>“</a:t>
            </a:r>
            <a:r>
              <a:rPr lang="en-US" altLang="zh-CN" dirty="0" err="1"/>
              <a:t>TapTap</a:t>
            </a:r>
            <a:r>
              <a:rPr lang="zh-CN" altLang="zh-CN" dirty="0"/>
              <a:t>”当前屏幕的游戏名称为例。</a:t>
            </a:r>
          </a:p>
          <a:p>
            <a:r>
              <a:rPr lang="en-US" altLang="zh-CN" dirty="0" smtClean="0"/>
              <a:t>         </a:t>
            </a:r>
            <a:r>
              <a:rPr lang="zh-CN" altLang="zh-CN" dirty="0" smtClean="0"/>
              <a:t>当前</a:t>
            </a:r>
            <a:r>
              <a:rPr lang="zh-CN" altLang="zh-CN" dirty="0"/>
              <a:t>手机上的</a:t>
            </a:r>
            <a:r>
              <a:rPr lang="en-US" altLang="zh-CN" dirty="0" err="1"/>
              <a:t>TapTap</a:t>
            </a:r>
            <a:r>
              <a:rPr lang="zh-CN" altLang="zh-CN" dirty="0"/>
              <a:t>界面如图</a:t>
            </a:r>
            <a:r>
              <a:rPr lang="en-US" altLang="zh-CN" dirty="0"/>
              <a:t>10-19</a:t>
            </a:r>
            <a:r>
              <a:rPr lang="zh-CN" altLang="zh-CN" dirty="0"/>
              <a:t>所示。</a:t>
            </a:r>
          </a:p>
          <a:p>
            <a:r>
              <a:rPr lang="en-US" altLang="zh-CN" dirty="0" smtClean="0"/>
              <a:t>         </a:t>
            </a:r>
            <a:r>
              <a:rPr lang="zh-CN" altLang="zh-CN" dirty="0" smtClean="0"/>
              <a:t>从</a:t>
            </a:r>
            <a:r>
              <a:rPr lang="zh-CN" altLang="zh-CN" dirty="0"/>
              <a:t>屏幕上可以看到有</a:t>
            </a:r>
            <a:r>
              <a:rPr lang="en-US" altLang="zh-CN" dirty="0"/>
              <a:t>3</a:t>
            </a:r>
            <a:r>
              <a:rPr lang="zh-CN" altLang="zh-CN" dirty="0"/>
              <a:t>个游戏的名字，分别是“霍基</a:t>
            </a:r>
            <a:r>
              <a:rPr lang="en-US" altLang="zh-CN" dirty="0"/>
              <a:t>2</a:t>
            </a:r>
            <a:r>
              <a:rPr lang="zh-CN" altLang="zh-CN" dirty="0"/>
              <a:t>”“</a:t>
            </a:r>
            <a:r>
              <a:rPr lang="en-US" altLang="zh-CN" dirty="0"/>
              <a:t>yellow</a:t>
            </a:r>
            <a:r>
              <a:rPr lang="zh-CN" altLang="zh-CN" dirty="0"/>
              <a:t>”和“我的星球”。现在的目的是要把这</a:t>
            </a:r>
            <a:r>
              <a:rPr lang="en-US" altLang="zh-CN" dirty="0"/>
              <a:t>3</a:t>
            </a:r>
            <a:r>
              <a:rPr lang="zh-CN" altLang="zh-CN" dirty="0"/>
              <a:t>个名字读取下来。首先使用以下代码获取当前屏幕的</a:t>
            </a:r>
            <a:r>
              <a:rPr lang="en-US" altLang="zh-CN" dirty="0"/>
              <a:t>XML</a:t>
            </a:r>
            <a:r>
              <a:rPr lang="zh-CN" altLang="zh-CN" dirty="0"/>
              <a:t>布局，如图</a:t>
            </a:r>
            <a:r>
              <a:rPr lang="en-US" altLang="zh-CN" dirty="0"/>
              <a:t>10-20</a:t>
            </a:r>
            <a:r>
              <a:rPr lang="zh-CN" altLang="zh-CN" dirty="0"/>
              <a:t>所示。</a:t>
            </a:r>
          </a:p>
          <a:p>
            <a:endParaRPr lang="zh-CN" altLang="en-US" dirty="0"/>
          </a:p>
        </p:txBody>
      </p:sp>
    </p:spTree>
    <p:extLst>
      <p:ext uri="{BB962C8B-B14F-4D97-AF65-F5344CB8AC3E}">
        <p14:creationId xmlns:p14="http://schemas.microsoft.com/office/powerpoint/2010/main" val="222988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10.1  </a:t>
            </a:r>
            <a:r>
              <a:rPr lang="zh-CN" altLang="zh-CN" sz="4000" dirty="0" bmk="">
                <a:solidFill>
                  <a:srgbClr val="0070C0"/>
                </a:solidFill>
                <a:latin typeface="华文行楷" panose="02010800040101010101" pitchFamily="2" charset="-122"/>
                <a:ea typeface="华文行楷" panose="02010800040101010101" pitchFamily="2" charset="-122"/>
                <a:cs typeface="+mn-cs"/>
              </a:rPr>
              <a:t>实现</a:t>
            </a:r>
            <a:r>
              <a:rPr lang="zh-CN" altLang="zh-CN" sz="4000" dirty="0" bmk="">
                <a:solidFill>
                  <a:srgbClr val="0070C0"/>
                </a:solidFill>
                <a:latin typeface="华文行楷" panose="02010800040101010101" pitchFamily="2" charset="-122"/>
                <a:ea typeface="华文行楷" panose="02010800040101010101" pitchFamily="2" charset="-122"/>
                <a:cs typeface="+mn-cs"/>
              </a:rPr>
              <a:t>原理</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345688" y="1845734"/>
            <a:ext cx="11396546" cy="4023360"/>
          </a:xfrm>
        </p:spPr>
        <p:txBody>
          <a:bodyPr/>
          <a:lstStyle/>
          <a:p>
            <a:r>
              <a:rPr lang="en-US" altLang="zh-CN" dirty="0" smtClean="0"/>
              <a:t>         </a:t>
            </a:r>
            <a:r>
              <a:rPr lang="zh-CN" altLang="zh-CN" dirty="0" smtClean="0"/>
              <a:t>目前</a:t>
            </a:r>
            <a:r>
              <a:rPr lang="zh-CN" altLang="zh-CN" dirty="0"/>
              <a:t>，</a:t>
            </a:r>
            <a:r>
              <a:rPr lang="en-US" altLang="zh-CN" dirty="0"/>
              <a:t>Android App</a:t>
            </a:r>
            <a:r>
              <a:rPr lang="zh-CN" altLang="zh-CN" dirty="0"/>
              <a:t>主要有两种实现形式。第一种是</a:t>
            </a:r>
            <a:r>
              <a:rPr lang="en-US" altLang="zh-CN" dirty="0"/>
              <a:t>Android</a:t>
            </a:r>
            <a:r>
              <a:rPr lang="zh-CN" altLang="zh-CN" dirty="0"/>
              <a:t>原生</a:t>
            </a:r>
            <a:r>
              <a:rPr lang="en-US" altLang="zh-CN" dirty="0"/>
              <a:t>App</a:t>
            </a:r>
            <a:r>
              <a:rPr lang="zh-CN" altLang="zh-CN" dirty="0"/>
              <a:t>。这种</a:t>
            </a:r>
            <a:r>
              <a:rPr lang="en-US" altLang="zh-CN" dirty="0"/>
              <a:t>App</a:t>
            </a:r>
            <a:r>
              <a:rPr lang="zh-CN" altLang="zh-CN" dirty="0"/>
              <a:t>的全部或者大部分内容使用</a:t>
            </a:r>
            <a:r>
              <a:rPr lang="en-US" altLang="zh-CN" dirty="0"/>
              <a:t>Android</a:t>
            </a:r>
            <a:r>
              <a:rPr lang="zh-CN" altLang="zh-CN" dirty="0"/>
              <a:t>提供的各个接口来开发，例如</a:t>
            </a:r>
            <a:r>
              <a:rPr lang="en-US" altLang="zh-CN" dirty="0"/>
              <a:t>Android</a:t>
            </a:r>
            <a:r>
              <a:rPr lang="zh-CN" altLang="zh-CN" dirty="0"/>
              <a:t>版的微信就是一个</a:t>
            </a:r>
            <a:r>
              <a:rPr lang="en-US" altLang="zh-CN" dirty="0"/>
              <a:t>Android</a:t>
            </a:r>
            <a:r>
              <a:rPr lang="zh-CN" altLang="zh-CN" dirty="0"/>
              <a:t>原生的</a:t>
            </a:r>
            <a:r>
              <a:rPr lang="en-US" altLang="zh-CN" dirty="0"/>
              <a:t>App</a:t>
            </a:r>
            <a:r>
              <a:rPr lang="zh-CN" altLang="zh-CN" dirty="0"/>
              <a:t>。第二种是基于网页的</a:t>
            </a:r>
            <a:r>
              <a:rPr lang="en-US" altLang="zh-CN" dirty="0"/>
              <a:t>App</a:t>
            </a:r>
            <a:r>
              <a:rPr lang="zh-CN" altLang="zh-CN" dirty="0"/>
              <a:t>。这种</a:t>
            </a:r>
            <a:r>
              <a:rPr lang="en-US" altLang="zh-CN" dirty="0"/>
              <a:t>App</a:t>
            </a:r>
            <a:r>
              <a:rPr lang="zh-CN" altLang="zh-CN" dirty="0"/>
              <a:t>本质上就是一个浏览器，里面的所有内容实际上都是网页。例如，</a:t>
            </a:r>
            <a:r>
              <a:rPr lang="en-US" altLang="zh-CN" dirty="0"/>
              <a:t>12306</a:t>
            </a:r>
            <a:r>
              <a:rPr lang="zh-CN" altLang="zh-CN" dirty="0"/>
              <a:t>的</a:t>
            </a:r>
            <a:r>
              <a:rPr lang="en-US" altLang="zh-CN" dirty="0"/>
              <a:t>App</a:t>
            </a:r>
            <a:r>
              <a:rPr lang="zh-CN" altLang="zh-CN" dirty="0"/>
              <a:t>就是这样一种基于网页的</a:t>
            </a:r>
            <a:r>
              <a:rPr lang="en-US" altLang="zh-CN" dirty="0"/>
              <a:t>App</a:t>
            </a:r>
            <a:r>
              <a:rPr lang="zh-CN" altLang="zh-CN" dirty="0"/>
              <a:t>。</a:t>
            </a:r>
          </a:p>
          <a:p>
            <a:r>
              <a:rPr lang="en-US" altLang="zh-CN" dirty="0" smtClean="0"/>
              <a:t>           Android</a:t>
            </a:r>
            <a:r>
              <a:rPr lang="zh-CN" altLang="zh-CN" dirty="0"/>
              <a:t>原生</a:t>
            </a:r>
            <a:r>
              <a:rPr lang="en-US" altLang="zh-CN" dirty="0"/>
              <a:t>App</a:t>
            </a:r>
            <a:r>
              <a:rPr lang="zh-CN" altLang="zh-CN" dirty="0"/>
              <a:t>爬虫（以下简称</a:t>
            </a:r>
            <a:r>
              <a:rPr lang="en-US" altLang="zh-CN" dirty="0"/>
              <a:t>App</a:t>
            </a:r>
            <a:r>
              <a:rPr lang="zh-CN" altLang="zh-CN" dirty="0"/>
              <a:t>爬虫）可以直接读取</a:t>
            </a:r>
            <a:r>
              <a:rPr lang="en-US" altLang="zh-CN" dirty="0"/>
              <a:t>Android</a:t>
            </a:r>
            <a:r>
              <a:rPr lang="zh-CN" altLang="zh-CN" dirty="0"/>
              <a:t>原生</a:t>
            </a:r>
            <a:r>
              <a:rPr lang="en-US" altLang="zh-CN" dirty="0"/>
              <a:t>App</a:t>
            </a:r>
            <a:r>
              <a:rPr lang="zh-CN" altLang="zh-CN" dirty="0"/>
              <a:t>上面的文本信息，如图</a:t>
            </a:r>
            <a:r>
              <a:rPr lang="en-US" altLang="zh-CN" dirty="0"/>
              <a:t>10-1</a:t>
            </a:r>
            <a:r>
              <a:rPr lang="zh-CN" altLang="zh-CN" dirty="0"/>
              <a:t>所示。</a:t>
            </a:r>
          </a:p>
          <a:p>
            <a:endParaRPr lang="zh-CN" altLang="en-US" dirty="0"/>
          </a:p>
        </p:txBody>
      </p:sp>
    </p:spTree>
    <p:extLst>
      <p:ext uri="{BB962C8B-B14F-4D97-AF65-F5344CB8AC3E}">
        <p14:creationId xmlns:p14="http://schemas.microsoft.com/office/powerpoint/2010/main" val="144429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757" y="1805628"/>
            <a:ext cx="2230244" cy="398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407" y="2418101"/>
            <a:ext cx="5202856" cy="337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918010" y="5893640"/>
            <a:ext cx="8392339"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10-19</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TapTap</a:t>
            </a:r>
            <a:r>
              <a:rPr lang="zh-CN" altLang="zh-CN" b="1" kern="100" dirty="0">
                <a:latin typeface="Times New Roman" panose="02020603050405020304" pitchFamily="18" charset="0"/>
                <a:ea typeface="方正书宋简体"/>
                <a:cs typeface="Times New Roman" panose="02020603050405020304" pitchFamily="18" charset="0"/>
              </a:rPr>
              <a:t>首页</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10-20</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TapTap</a:t>
            </a:r>
            <a:r>
              <a:rPr lang="zh-CN" altLang="zh-CN" b="1" kern="100" dirty="0">
                <a:latin typeface="Times New Roman" panose="02020603050405020304" pitchFamily="18" charset="0"/>
                <a:ea typeface="方正书宋简体"/>
                <a:cs typeface="Times New Roman" panose="02020603050405020304" pitchFamily="18" charset="0"/>
              </a:rPr>
              <a:t>首页对应的</a:t>
            </a:r>
            <a:r>
              <a:rPr lang="en-US" altLang="zh-CN" b="1" kern="100" dirty="0">
                <a:latin typeface="Times New Roman" panose="02020603050405020304" pitchFamily="18" charset="0"/>
                <a:ea typeface="方正书宋简体"/>
              </a:rPr>
              <a:t>XML</a:t>
            </a:r>
            <a:r>
              <a:rPr lang="zh-CN" altLang="zh-CN" b="1" kern="100" dirty="0">
                <a:latin typeface="Times New Roman" panose="02020603050405020304" pitchFamily="18" charset="0"/>
                <a:ea typeface="方正书宋简体"/>
                <a:cs typeface="Times New Roman" panose="02020603050405020304" pitchFamily="18" charset="0"/>
              </a:rPr>
              <a:t>布局</a:t>
            </a:r>
            <a:endParaRPr lang="zh-CN" altLang="en-US" b="1" dirty="0"/>
          </a:p>
        </p:txBody>
      </p:sp>
    </p:spTree>
    <p:extLst>
      <p:ext uri="{BB962C8B-B14F-4D97-AF65-F5344CB8AC3E}">
        <p14:creationId xmlns:p14="http://schemas.microsoft.com/office/powerpoint/2010/main" val="2650417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922" y="1845734"/>
            <a:ext cx="11206976" cy="4023360"/>
          </a:xfrm>
        </p:spPr>
        <p:txBody>
          <a:bodyPr/>
          <a:lstStyle/>
          <a:p>
            <a:r>
              <a:rPr lang="en-US" altLang="zh-CN" dirty="0" smtClean="0"/>
              <a:t>        </a:t>
            </a:r>
            <a:r>
              <a:rPr lang="zh-CN" altLang="zh-CN" dirty="0" smtClean="0"/>
              <a:t>从</a:t>
            </a:r>
            <a:r>
              <a:rPr lang="zh-CN" altLang="zh-CN" dirty="0"/>
              <a:t>这个布局可以看到，所有标题的</a:t>
            </a:r>
            <a:r>
              <a:rPr lang="en-US" altLang="zh-CN" dirty="0"/>
              <a:t>resource-id</a:t>
            </a:r>
            <a:r>
              <a:rPr lang="zh-CN" altLang="zh-CN" dirty="0"/>
              <a:t>都是“</a:t>
            </a:r>
            <a:r>
              <a:rPr lang="en-US" altLang="zh-CN" dirty="0" err="1"/>
              <a:t>com.taptap:id</a:t>
            </a:r>
            <a:r>
              <a:rPr lang="en-US" altLang="zh-CN" dirty="0" smtClean="0"/>
              <a:t>/ </a:t>
            </a:r>
            <a:r>
              <a:rPr lang="en-US" altLang="zh-CN" dirty="0" err="1" smtClean="0"/>
              <a:t>bottom_app_name</a:t>
            </a:r>
            <a:r>
              <a:rPr lang="zh-CN" altLang="zh-CN" dirty="0"/>
              <a:t>”。如果需要获取第一个游戏“霍基</a:t>
            </a:r>
            <a:r>
              <a:rPr lang="en-US" altLang="zh-CN" dirty="0"/>
              <a:t>2</a:t>
            </a:r>
            <a:r>
              <a:rPr lang="zh-CN" altLang="zh-CN" dirty="0"/>
              <a:t>”的名字，可以使用下面这一行代码：</a:t>
            </a:r>
          </a:p>
          <a:p>
            <a:r>
              <a:rPr lang="en-US" altLang="zh-CN" dirty="0">
                <a:solidFill>
                  <a:srgbClr val="0070C0"/>
                </a:solidFill>
              </a:rPr>
              <a:t>game_1_title = device(</a:t>
            </a:r>
            <a:r>
              <a:rPr lang="en-US" altLang="zh-CN" dirty="0" err="1">
                <a:solidFill>
                  <a:srgbClr val="0070C0"/>
                </a:solidFill>
              </a:rPr>
              <a:t>resourceId</a:t>
            </a:r>
            <a:r>
              <a:rPr lang="en-US" altLang="zh-CN" dirty="0">
                <a:solidFill>
                  <a:srgbClr val="0070C0"/>
                </a:solidFill>
              </a:rPr>
              <a:t>='</a:t>
            </a:r>
            <a:r>
              <a:rPr lang="en-US" altLang="zh-CN" dirty="0" err="1">
                <a:solidFill>
                  <a:srgbClr val="0070C0"/>
                </a:solidFill>
              </a:rPr>
              <a:t>com.taptap:id</a:t>
            </a:r>
            <a:r>
              <a:rPr lang="en-US" altLang="zh-CN" dirty="0">
                <a:solidFill>
                  <a:srgbClr val="0070C0"/>
                </a:solidFill>
              </a:rPr>
              <a:t>/</a:t>
            </a:r>
            <a:r>
              <a:rPr lang="en-US" altLang="zh-CN" dirty="0" err="1">
                <a:solidFill>
                  <a:srgbClr val="0070C0"/>
                </a:solidFill>
              </a:rPr>
              <a:t>bottom_app_name</a:t>
            </a:r>
            <a:r>
              <a:rPr lang="en-US" altLang="zh-CN" dirty="0">
                <a:solidFill>
                  <a:srgbClr val="0070C0"/>
                </a:solidFill>
              </a:rPr>
              <a:t>').text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10-21</a:t>
            </a:r>
            <a:r>
              <a:rPr lang="zh-CN" altLang="zh-CN" dirty="0"/>
              <a:t>所示。</a:t>
            </a:r>
          </a:p>
          <a:p>
            <a:endParaRPr lang="zh-CN" altLang="en-US" dirty="0"/>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671" y="4069287"/>
            <a:ext cx="2308553" cy="23450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4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9467" y="2324215"/>
            <a:ext cx="7197211" cy="33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52042" y="5831417"/>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获取第一个游戏的名称</a:t>
            </a:r>
            <a:endParaRPr lang="zh-CN" altLang="en-US" b="1" dirty="0"/>
          </a:p>
        </p:txBody>
      </p:sp>
    </p:spTree>
    <p:extLst>
      <p:ext uri="{BB962C8B-B14F-4D97-AF65-F5344CB8AC3E}">
        <p14:creationId xmlns:p14="http://schemas.microsoft.com/office/powerpoint/2010/main" val="822956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en-US" altLang="zh-CN" dirty="0" smtClean="0"/>
              <a:t>         </a:t>
            </a:r>
            <a:r>
              <a:rPr lang="zh-CN" altLang="zh-CN" dirty="0" smtClean="0"/>
              <a:t>但</a:t>
            </a:r>
            <a:r>
              <a:rPr lang="zh-CN" altLang="zh-CN" dirty="0"/>
              <a:t>实际上，当前屏幕有</a:t>
            </a:r>
            <a:r>
              <a:rPr lang="en-US" altLang="zh-CN" dirty="0"/>
              <a:t>3</a:t>
            </a:r>
            <a:r>
              <a:rPr lang="zh-CN" altLang="zh-CN" dirty="0"/>
              <a:t>个游戏，它们的</a:t>
            </a:r>
            <a:r>
              <a:rPr lang="en-US" altLang="zh-CN" dirty="0"/>
              <a:t>resource-id</a:t>
            </a:r>
            <a:r>
              <a:rPr lang="zh-CN" altLang="zh-CN" dirty="0"/>
              <a:t>都是相同的。如何把</a:t>
            </a:r>
            <a:r>
              <a:rPr lang="en-US" altLang="zh-CN" dirty="0"/>
              <a:t>3</a:t>
            </a:r>
            <a:r>
              <a:rPr lang="zh-CN" altLang="zh-CN" dirty="0"/>
              <a:t>个游戏的名字都获取下来呢？方法很简单，那就是“先别急着获取‘</a:t>
            </a:r>
            <a:r>
              <a:rPr lang="en-US" altLang="zh-CN" dirty="0"/>
              <a:t>.text</a:t>
            </a:r>
            <a:r>
              <a:rPr lang="zh-CN" altLang="zh-CN" dirty="0"/>
              <a:t>’属性</a:t>
            </a:r>
            <a:r>
              <a:rPr lang="en-US" altLang="zh-CN" dirty="0"/>
              <a:t>——</a:t>
            </a:r>
            <a:r>
              <a:rPr lang="zh-CN" altLang="zh-CN" dirty="0"/>
              <a:t>先寻找元素，再用</a:t>
            </a:r>
            <a:r>
              <a:rPr lang="en-US" altLang="zh-CN" dirty="0"/>
              <a:t>for</a:t>
            </a:r>
            <a:r>
              <a:rPr lang="zh-CN" altLang="zh-CN" dirty="0"/>
              <a:t>循环展开，最后再获取‘</a:t>
            </a:r>
            <a:r>
              <a:rPr lang="en-US" altLang="zh-CN" dirty="0"/>
              <a:t>.text</a:t>
            </a:r>
            <a:r>
              <a:rPr lang="zh-CN" altLang="zh-CN" dirty="0"/>
              <a:t>’属性”。其代码如下。</a:t>
            </a:r>
          </a:p>
          <a:p>
            <a:r>
              <a:rPr lang="zh-CN" altLang="zh-CN" dirty="0">
                <a:solidFill>
                  <a:srgbClr val="0070C0"/>
                </a:solidFill>
              </a:rPr>
              <a:t>game_title_list = device(resourceId='com.taptap:id/bottom_app_name')</a:t>
            </a:r>
          </a:p>
          <a:p>
            <a:r>
              <a:rPr lang="zh-CN" altLang="zh-CN" dirty="0">
                <a:solidFill>
                  <a:srgbClr val="0070C0"/>
                </a:solidFill>
              </a:rPr>
              <a:t> </a:t>
            </a:r>
            <a:endParaRPr lang="zh-CN" altLang="zh-CN" dirty="0" smtClean="0">
              <a:solidFill>
                <a:srgbClr val="0070C0"/>
              </a:solidFill>
            </a:endParaRPr>
          </a:p>
          <a:p>
            <a:pPr marL="0" indent="0">
              <a:buNone/>
            </a:pPr>
            <a:r>
              <a:rPr lang="zh-CN" altLang="zh-CN" dirty="0" smtClean="0">
                <a:solidFill>
                  <a:srgbClr val="0070C0"/>
                </a:solidFill>
              </a:rPr>
              <a:t>for title in game_title_list:</a:t>
            </a:r>
          </a:p>
          <a:p>
            <a:r>
              <a:rPr lang="en-US" altLang="zh-CN" dirty="0" smtClean="0">
                <a:solidFill>
                  <a:srgbClr val="0070C0"/>
                </a:solidFill>
              </a:rPr>
              <a:t>    </a:t>
            </a:r>
            <a:r>
              <a:rPr lang="zh-CN" altLang="zh-CN" dirty="0">
                <a:solidFill>
                  <a:srgbClr val="0070C0"/>
                </a:solidFill>
              </a:rPr>
              <a:t>print(title.text)</a:t>
            </a:r>
          </a:p>
          <a:p>
            <a:r>
              <a:rPr lang="en-US" altLang="zh-CN" dirty="0" smtClean="0"/>
              <a:t>         </a:t>
            </a:r>
            <a:r>
              <a:rPr lang="zh-CN" altLang="zh-CN" dirty="0" smtClean="0"/>
              <a:t>运行</a:t>
            </a:r>
            <a:r>
              <a:rPr lang="zh-CN" altLang="zh-CN" dirty="0"/>
              <a:t>结果如图</a:t>
            </a:r>
            <a:r>
              <a:rPr lang="en-US" altLang="zh-CN" dirty="0"/>
              <a:t>10-22</a:t>
            </a:r>
            <a:r>
              <a:rPr lang="zh-CN" altLang="zh-CN" dirty="0"/>
              <a:t>所示。</a:t>
            </a:r>
          </a:p>
          <a:p>
            <a:endParaRPr lang="zh-CN" altLang="en-US" dirty="0"/>
          </a:p>
        </p:txBody>
      </p:sp>
    </p:spTree>
    <p:extLst>
      <p:ext uri="{BB962C8B-B14F-4D97-AF65-F5344CB8AC3E}">
        <p14:creationId xmlns:p14="http://schemas.microsoft.com/office/powerpoint/2010/main" val="3198731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5155" y="2098934"/>
            <a:ext cx="6639943" cy="376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58875" y="5864871"/>
            <a:ext cx="418576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同时获取当前屏幕的</a:t>
            </a:r>
            <a:r>
              <a:rPr lang="en-US" altLang="zh-CN" b="1" kern="100" dirty="0">
                <a:latin typeface="Times New Roman" panose="02020603050405020304" pitchFamily="18" charset="0"/>
                <a:ea typeface="方正书宋简体"/>
              </a:rPr>
              <a:t>3</a:t>
            </a:r>
            <a:r>
              <a:rPr lang="zh-CN" altLang="zh-CN" b="1" kern="100" dirty="0">
                <a:latin typeface="Times New Roman" panose="02020603050405020304" pitchFamily="18" charset="0"/>
                <a:ea typeface="方正书宋简体"/>
                <a:cs typeface="Times New Roman" panose="02020603050405020304" pitchFamily="18" charset="0"/>
              </a:rPr>
              <a:t>个游戏名</a:t>
            </a:r>
            <a:endParaRPr lang="zh-CN" altLang="en-US" b="1" dirty="0"/>
          </a:p>
        </p:txBody>
      </p:sp>
    </p:spTree>
    <p:extLst>
      <p:ext uri="{BB962C8B-B14F-4D97-AF65-F5344CB8AC3E}">
        <p14:creationId xmlns:p14="http://schemas.microsoft.com/office/powerpoint/2010/main" val="499829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599671"/>
          </a:xfrm>
        </p:spPr>
        <p:txBody>
          <a:bodyPr>
            <a:normAutofit lnSpcReduction="10000"/>
          </a:bodyPr>
          <a:lstStyle/>
          <a:p>
            <a:r>
              <a:rPr lang="en-US" altLang="zh-CN" dirty="0">
                <a:solidFill>
                  <a:srgbClr val="C00000"/>
                </a:solidFill>
              </a:rPr>
              <a:t>2</a:t>
            </a:r>
            <a:r>
              <a:rPr lang="zh-CN" altLang="zh-CN" dirty="0">
                <a:solidFill>
                  <a:srgbClr val="C00000"/>
                </a:solidFill>
              </a:rPr>
              <a:t>．滚动屏幕</a:t>
            </a:r>
          </a:p>
          <a:p>
            <a:r>
              <a:rPr lang="en-US" altLang="zh-CN" dirty="0" smtClean="0"/>
              <a:t>         </a:t>
            </a:r>
            <a:r>
              <a:rPr lang="zh-CN" altLang="zh-CN" dirty="0" smtClean="0"/>
              <a:t>滚动</a:t>
            </a:r>
            <a:r>
              <a:rPr lang="zh-CN" altLang="zh-CN" dirty="0"/>
              <a:t>屏幕对应的操作为“</a:t>
            </a:r>
            <a:r>
              <a:rPr lang="en-US" altLang="zh-CN" dirty="0"/>
              <a:t>.scroll()</a:t>
            </a:r>
            <a:r>
              <a:rPr lang="zh-CN" altLang="zh-CN" dirty="0"/>
              <a:t>”。它的操作对象是一个可以滚动的对象。如果手动操作可以把屏幕向上滚动，那么屏幕上应该至少有一个元素是可以滚动的，因此选择器可以写为：</a:t>
            </a:r>
          </a:p>
          <a:p>
            <a:r>
              <a:rPr lang="en-US" altLang="zh-CN" dirty="0">
                <a:solidFill>
                  <a:srgbClr val="0070C0"/>
                </a:solidFill>
              </a:rPr>
              <a:t>device(scrollable=True)</a:t>
            </a:r>
            <a:endParaRPr lang="zh-CN" altLang="zh-CN" dirty="0">
              <a:solidFill>
                <a:srgbClr val="0070C0"/>
              </a:solidFill>
            </a:endParaRPr>
          </a:p>
          <a:p>
            <a:r>
              <a:rPr lang="en-US" altLang="zh-CN" dirty="0" smtClean="0"/>
              <a:t>         </a:t>
            </a:r>
            <a:r>
              <a:rPr lang="zh-CN" altLang="zh-CN" dirty="0" smtClean="0"/>
              <a:t>那么</a:t>
            </a:r>
            <a:r>
              <a:rPr lang="zh-CN" altLang="zh-CN" dirty="0"/>
              <a:t>向上滚动一屏可以写为：</a:t>
            </a:r>
          </a:p>
          <a:p>
            <a:r>
              <a:rPr lang="en-US" altLang="zh-CN" dirty="0">
                <a:solidFill>
                  <a:srgbClr val="0070C0"/>
                </a:solidFill>
              </a:rPr>
              <a:t>device(scrollable=True).</a:t>
            </a:r>
            <a:r>
              <a:rPr lang="en-US" altLang="zh-CN" dirty="0" err="1">
                <a:solidFill>
                  <a:srgbClr val="0070C0"/>
                </a:solidFill>
              </a:rPr>
              <a:t>scroll.vert.forward</a:t>
            </a:r>
            <a:r>
              <a:rPr lang="en-US" altLang="zh-CN" dirty="0">
                <a:solidFill>
                  <a:srgbClr val="0070C0"/>
                </a:solidFill>
              </a:rPr>
              <a:t>()</a:t>
            </a:r>
            <a:endParaRPr lang="zh-CN" altLang="zh-CN" dirty="0">
              <a:solidFill>
                <a:srgbClr val="0070C0"/>
              </a:solidFill>
            </a:endParaRPr>
          </a:p>
          <a:p>
            <a:pPr>
              <a:lnSpc>
                <a:spcPct val="100000"/>
              </a:lnSpc>
            </a:pPr>
            <a:r>
              <a:rPr lang="en-US" altLang="zh-CN" dirty="0" smtClean="0"/>
              <a:t>         </a:t>
            </a:r>
            <a:r>
              <a:rPr lang="zh-CN" altLang="zh-CN" dirty="0" smtClean="0"/>
              <a:t>如果</a:t>
            </a:r>
            <a:r>
              <a:rPr lang="zh-CN" altLang="zh-CN" dirty="0"/>
              <a:t>想向下滚动一屏，则需要把</a:t>
            </a:r>
            <a:r>
              <a:rPr lang="en-US" altLang="zh-CN" dirty="0"/>
              <a:t>forward()</a:t>
            </a:r>
            <a:r>
              <a:rPr lang="zh-CN" altLang="zh-CN" dirty="0"/>
              <a:t>换为</a:t>
            </a:r>
            <a:r>
              <a:rPr lang="en-US" altLang="zh-CN" dirty="0"/>
              <a:t>backward()</a:t>
            </a:r>
            <a:r>
              <a:rPr lang="zh-CN" altLang="zh-CN" dirty="0"/>
              <a:t>：</a:t>
            </a:r>
          </a:p>
          <a:p>
            <a:r>
              <a:rPr lang="en-US" altLang="zh-CN" dirty="0">
                <a:solidFill>
                  <a:srgbClr val="0070C0"/>
                </a:solidFill>
              </a:rPr>
              <a:t>device(scrollable=True).</a:t>
            </a:r>
            <a:r>
              <a:rPr lang="en-US" altLang="zh-CN" dirty="0" err="1">
                <a:solidFill>
                  <a:srgbClr val="0070C0"/>
                </a:solidFill>
              </a:rPr>
              <a:t>scroll.vert.forward</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916304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678" y="1845734"/>
            <a:ext cx="10738624" cy="4023360"/>
          </a:xfrm>
        </p:spPr>
        <p:txBody>
          <a:bodyPr>
            <a:normAutofit/>
          </a:bodyPr>
          <a:lstStyle/>
          <a:p>
            <a:r>
              <a:rPr lang="en-US" altLang="zh-CN" dirty="0" smtClean="0"/>
              <a:t>         </a:t>
            </a:r>
            <a:r>
              <a:rPr lang="zh-CN" altLang="zh-CN" dirty="0" smtClean="0"/>
              <a:t>由于</a:t>
            </a:r>
            <a:r>
              <a:rPr lang="zh-CN" altLang="zh-CN" dirty="0"/>
              <a:t>向上、向下是“垂直方向”，所以代码中使用了</a:t>
            </a:r>
            <a:r>
              <a:rPr lang="en-US" altLang="zh-CN" dirty="0" err="1"/>
              <a:t>vert</a:t>
            </a:r>
            <a:r>
              <a:rPr lang="zh-CN" altLang="zh-CN" dirty="0"/>
              <a:t>，这是英语单词</a:t>
            </a:r>
            <a:r>
              <a:rPr lang="en-US" altLang="zh-CN" dirty="0"/>
              <a:t>vertical</a:t>
            </a:r>
            <a:r>
              <a:rPr lang="zh-CN" altLang="zh-CN" dirty="0"/>
              <a:t>（垂直的）的简写。可能有些</a:t>
            </a:r>
            <a:r>
              <a:rPr lang="en-US" altLang="zh-CN" dirty="0"/>
              <a:t>App</a:t>
            </a:r>
            <a:r>
              <a:rPr lang="zh-CN" altLang="zh-CN" dirty="0"/>
              <a:t>会出现左右滚动的情况，这时候就需要使用</a:t>
            </a:r>
            <a:r>
              <a:rPr lang="en-US" altLang="zh-CN" dirty="0" err="1"/>
              <a:t>horiz</a:t>
            </a:r>
            <a:r>
              <a:rPr lang="zh-CN" altLang="zh-CN" dirty="0"/>
              <a:t>，这是英语单词</a:t>
            </a:r>
            <a:r>
              <a:rPr lang="en-US" altLang="zh-CN" dirty="0"/>
              <a:t>horizontal</a:t>
            </a:r>
            <a:r>
              <a:rPr lang="zh-CN" altLang="zh-CN" dirty="0"/>
              <a:t>（水平的）的简写。于是，向左及向右滚动就可以写为：</a:t>
            </a:r>
          </a:p>
          <a:p>
            <a:r>
              <a:rPr lang="zh-CN" altLang="zh-CN" dirty="0">
                <a:solidFill>
                  <a:srgbClr val="0070C0"/>
                </a:solidFill>
              </a:rPr>
              <a:t>device(scrollable=True).scroll.horiz.forward() #向右滚动</a:t>
            </a:r>
          </a:p>
          <a:p>
            <a:r>
              <a:rPr lang="zh-CN" altLang="zh-CN" dirty="0">
                <a:solidFill>
                  <a:srgbClr val="0070C0"/>
                </a:solidFill>
              </a:rPr>
              <a:t>device(scrollable=True).scroll.horiz.backward() #向左滚动</a:t>
            </a:r>
          </a:p>
          <a:p>
            <a:r>
              <a:rPr lang="en-US" altLang="zh-CN" dirty="0" smtClean="0"/>
              <a:t>         </a:t>
            </a:r>
            <a:r>
              <a:rPr lang="zh-CN" altLang="zh-CN" dirty="0" smtClean="0"/>
              <a:t>使用</a:t>
            </a:r>
            <a:r>
              <a:rPr lang="zh-CN" altLang="zh-CN" dirty="0"/>
              <a:t>滚动屏幕的方式，就可以把所有游戏的名字都读取下来，如图</a:t>
            </a:r>
            <a:r>
              <a:rPr lang="en-US" altLang="zh-CN" dirty="0"/>
              <a:t>10-23</a:t>
            </a:r>
            <a:r>
              <a:rPr lang="zh-CN" altLang="zh-CN" dirty="0"/>
              <a:t>所示。</a:t>
            </a:r>
          </a:p>
          <a:p>
            <a:endParaRPr lang="zh-CN" altLang="en-US" dirty="0"/>
          </a:p>
        </p:txBody>
      </p:sp>
    </p:spTree>
    <p:extLst>
      <p:ext uri="{BB962C8B-B14F-4D97-AF65-F5344CB8AC3E}">
        <p14:creationId xmlns:p14="http://schemas.microsoft.com/office/powerpoint/2010/main" val="3080376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2220" y="1833834"/>
            <a:ext cx="4724942" cy="400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21570" y="5842568"/>
            <a:ext cx="383951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滚动屏幕获取所有游戏名称</a:t>
            </a:r>
            <a:endParaRPr lang="zh-CN" altLang="en-US" b="1" dirty="0"/>
          </a:p>
        </p:txBody>
      </p:sp>
    </p:spTree>
    <p:extLst>
      <p:ext uri="{BB962C8B-B14F-4D97-AF65-F5344CB8AC3E}">
        <p14:creationId xmlns:p14="http://schemas.microsoft.com/office/powerpoint/2010/main" val="1545523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有</a:t>
            </a:r>
            <a:r>
              <a:rPr lang="zh-CN" altLang="zh-CN" dirty="0"/>
              <a:t>一点需要注意，由于滚动一屏时，有可能前一屏最下面的元素滚动以后刚好到了后一屏的最上面，因此可能出现重复获取同一个游戏名字两次的情况，如图</a:t>
            </a:r>
            <a:r>
              <a:rPr lang="en-US" altLang="zh-CN" dirty="0"/>
              <a:t>10-23</a:t>
            </a:r>
            <a:r>
              <a:rPr lang="zh-CN" altLang="zh-CN" dirty="0"/>
              <a:t>中的方框所示。在实际使用时要注意去重处理。</a:t>
            </a:r>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20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10057" cy="4023360"/>
          </a:xfrm>
        </p:spPr>
        <p:txBody>
          <a:bodyPr>
            <a:normAutofit fontScale="92500" lnSpcReduction="10000"/>
          </a:bodyPr>
          <a:lstStyle/>
          <a:p>
            <a:r>
              <a:rPr lang="en-US" altLang="zh-CN" dirty="0">
                <a:solidFill>
                  <a:srgbClr val="C00000"/>
                </a:solidFill>
              </a:rPr>
              <a:t>3</a:t>
            </a:r>
            <a:r>
              <a:rPr lang="zh-CN" altLang="zh-CN" dirty="0">
                <a:solidFill>
                  <a:srgbClr val="C00000"/>
                </a:solidFill>
              </a:rPr>
              <a:t>．滑动屏幕</a:t>
            </a:r>
          </a:p>
          <a:p>
            <a:r>
              <a:rPr lang="en-US" altLang="zh-CN" dirty="0" smtClean="0"/>
              <a:t>         </a:t>
            </a:r>
            <a:r>
              <a:rPr lang="zh-CN" altLang="zh-CN" dirty="0" smtClean="0"/>
              <a:t>在</a:t>
            </a:r>
            <a:r>
              <a:rPr lang="zh-CN" altLang="zh-CN" dirty="0"/>
              <a:t>某些情况下，整个窗口布局的</a:t>
            </a:r>
            <a:r>
              <a:rPr lang="en-US" altLang="zh-CN" dirty="0"/>
              <a:t>XML</a:t>
            </a:r>
            <a:r>
              <a:rPr lang="zh-CN" altLang="zh-CN" dirty="0"/>
              <a:t>里面，所有元素的</a:t>
            </a:r>
            <a:r>
              <a:rPr lang="en-US" altLang="zh-CN" dirty="0"/>
              <a:t>scrollable</a:t>
            </a:r>
            <a:r>
              <a:rPr lang="zh-CN" altLang="zh-CN" dirty="0"/>
              <a:t>属性值全部都是</a:t>
            </a:r>
            <a:r>
              <a:rPr lang="en-US" altLang="zh-CN" dirty="0"/>
              <a:t>False</a:t>
            </a:r>
            <a:r>
              <a:rPr lang="zh-CN" altLang="zh-CN" dirty="0"/>
              <a:t>，例如小米手机的桌面。在这种情况下，没有办法使用“</a:t>
            </a:r>
            <a:r>
              <a:rPr lang="en-US" altLang="zh-CN" dirty="0"/>
              <a:t>scrollable=True</a:t>
            </a:r>
            <a:r>
              <a:rPr lang="zh-CN" altLang="zh-CN" dirty="0"/>
              <a:t>”来左右滚动桌面，于是就需要使用根据坐标来滑动桌面的“</a:t>
            </a:r>
            <a:r>
              <a:rPr lang="en-US" altLang="zh-CN" dirty="0"/>
              <a:t>.swipe()</a:t>
            </a:r>
            <a:r>
              <a:rPr lang="zh-CN" altLang="zh-CN" dirty="0"/>
              <a:t>”方法。</a:t>
            </a:r>
          </a:p>
          <a:p>
            <a:r>
              <a:rPr lang="en-US" altLang="zh-CN" dirty="0" smtClean="0"/>
              <a:t>         </a:t>
            </a:r>
            <a:r>
              <a:rPr lang="zh-CN" altLang="zh-CN" dirty="0" smtClean="0"/>
              <a:t>在</a:t>
            </a:r>
            <a:r>
              <a:rPr lang="en-US" altLang="zh-CN" dirty="0"/>
              <a:t>Android</a:t>
            </a:r>
            <a:r>
              <a:rPr lang="zh-CN" altLang="zh-CN" dirty="0"/>
              <a:t>系统的屏幕上，左上角为坐标原点</a:t>
            </a:r>
            <a:r>
              <a:rPr lang="en-US" altLang="zh-CN" dirty="0"/>
              <a:t>(0, 0)</a:t>
            </a:r>
            <a:r>
              <a:rPr lang="zh-CN" altLang="zh-CN" dirty="0"/>
              <a:t>，越向下，</a:t>
            </a:r>
            <a:r>
              <a:rPr lang="en-US" altLang="zh-CN" i="1" dirty="0"/>
              <a:t>y</a:t>
            </a:r>
            <a:r>
              <a:rPr lang="zh-CN" altLang="zh-CN" dirty="0"/>
              <a:t>轴数字越大；越向右，</a:t>
            </a:r>
            <a:r>
              <a:rPr lang="en-US" altLang="zh-CN" i="1" dirty="0"/>
              <a:t>x</a:t>
            </a:r>
            <a:r>
              <a:rPr lang="zh-CN" altLang="zh-CN" dirty="0"/>
              <a:t>轴数字越大。</a:t>
            </a:r>
          </a:p>
          <a:p>
            <a:r>
              <a:rPr lang="en-US" altLang="zh-CN" dirty="0" smtClean="0"/>
              <a:t>        </a:t>
            </a:r>
            <a:r>
              <a:rPr lang="zh-CN" altLang="zh-CN" dirty="0" smtClean="0"/>
              <a:t>“</a:t>
            </a:r>
            <a:r>
              <a:rPr lang="en-US" altLang="zh-CN" dirty="0"/>
              <a:t>.swipe()</a:t>
            </a:r>
            <a:r>
              <a:rPr lang="zh-CN" altLang="zh-CN" dirty="0"/>
              <a:t>”这个方法操作的对象是整个手机屏幕，所以不需要为</a:t>
            </a:r>
            <a:r>
              <a:rPr lang="en-US" altLang="zh-CN" dirty="0"/>
              <a:t>device</a:t>
            </a:r>
            <a:r>
              <a:rPr lang="zh-CN" altLang="zh-CN" dirty="0"/>
              <a:t>设定选择器。“</a:t>
            </a:r>
            <a:r>
              <a:rPr lang="en-US" altLang="zh-CN" dirty="0"/>
              <a:t>.swipe()</a:t>
            </a:r>
            <a:r>
              <a:rPr lang="zh-CN" altLang="zh-CN" dirty="0"/>
              <a:t>”的用法为：</a:t>
            </a:r>
          </a:p>
          <a:p>
            <a:r>
              <a:rPr lang="zh-CN" altLang="zh-CN" dirty="0">
                <a:solidFill>
                  <a:srgbClr val="0070C0"/>
                </a:solidFill>
              </a:rPr>
              <a:t>device.swipe(400, 600, 0, 600)</a:t>
            </a:r>
          </a:p>
          <a:p>
            <a:endParaRPr lang="zh-CN" altLang="en-US" dirty="0"/>
          </a:p>
        </p:txBody>
      </p:sp>
    </p:spTree>
    <p:extLst>
      <p:ext uri="{BB962C8B-B14F-4D97-AF65-F5344CB8AC3E}">
        <p14:creationId xmlns:p14="http://schemas.microsoft.com/office/powerpoint/2010/main" val="3730861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7397" y="1922773"/>
            <a:ext cx="5163750" cy="387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54881" y="5965231"/>
            <a:ext cx="6105261"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10-1</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App</a:t>
            </a:r>
            <a:r>
              <a:rPr lang="zh-CN" altLang="zh-CN" b="1" kern="100" dirty="0">
                <a:latin typeface="Times New Roman" panose="02020603050405020304" pitchFamily="18" charset="0"/>
                <a:ea typeface="方正书宋简体"/>
                <a:cs typeface="Times New Roman" panose="02020603050405020304" pitchFamily="18" charset="0"/>
              </a:rPr>
              <a:t>爬虫直接读取</a:t>
            </a:r>
            <a:r>
              <a:rPr lang="en-US" altLang="zh-CN" b="1" kern="100" dirty="0">
                <a:latin typeface="Times New Roman" panose="02020603050405020304" pitchFamily="18" charset="0"/>
                <a:ea typeface="方正书宋简体"/>
              </a:rPr>
              <a:t>Android</a:t>
            </a:r>
            <a:r>
              <a:rPr lang="zh-CN" altLang="zh-CN" b="1" kern="100" dirty="0">
                <a:latin typeface="Times New Roman" panose="02020603050405020304" pitchFamily="18" charset="0"/>
                <a:ea typeface="方正书宋简体"/>
                <a:cs typeface="Times New Roman" panose="02020603050405020304" pitchFamily="18" charset="0"/>
              </a:rPr>
              <a:t>原生</a:t>
            </a:r>
            <a:r>
              <a:rPr lang="en-US" altLang="zh-CN" b="1" kern="100" dirty="0">
                <a:latin typeface="Times New Roman" panose="02020603050405020304" pitchFamily="18" charset="0"/>
                <a:ea typeface="方正书宋简体"/>
              </a:rPr>
              <a:t>App</a:t>
            </a:r>
            <a:r>
              <a:rPr lang="zh-CN" altLang="zh-CN" b="1" kern="100" dirty="0">
                <a:latin typeface="Times New Roman" panose="02020603050405020304" pitchFamily="18" charset="0"/>
                <a:ea typeface="方正书宋简体"/>
                <a:cs typeface="Times New Roman" panose="02020603050405020304" pitchFamily="18" charset="0"/>
              </a:rPr>
              <a:t>上面的文本信息</a:t>
            </a:r>
            <a:endParaRPr lang="zh-CN" altLang="en-US" b="1" dirty="0"/>
          </a:p>
        </p:txBody>
      </p:sp>
    </p:spTree>
    <p:extLst>
      <p:ext uri="{BB962C8B-B14F-4D97-AF65-F5344CB8AC3E}">
        <p14:creationId xmlns:p14="http://schemas.microsoft.com/office/powerpoint/2010/main" val="227266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它</a:t>
            </a:r>
            <a:r>
              <a:rPr lang="zh-CN" altLang="zh-CN" dirty="0"/>
              <a:t>接收</a:t>
            </a:r>
            <a:r>
              <a:rPr lang="en-US" altLang="zh-CN" dirty="0"/>
              <a:t>4</a:t>
            </a:r>
            <a:r>
              <a:rPr lang="zh-CN" altLang="zh-CN" dirty="0"/>
              <a:t>个参数，分别为起始点</a:t>
            </a:r>
            <a:r>
              <a:rPr lang="en-US" altLang="zh-CN" i="1" dirty="0"/>
              <a:t>x</a:t>
            </a:r>
            <a:r>
              <a:rPr lang="zh-CN" altLang="zh-CN" dirty="0"/>
              <a:t>坐标，起始点</a:t>
            </a:r>
            <a:r>
              <a:rPr lang="en-US" altLang="zh-CN" i="1" dirty="0"/>
              <a:t>y</a:t>
            </a:r>
            <a:r>
              <a:rPr lang="zh-CN" altLang="zh-CN" dirty="0"/>
              <a:t>坐标，终点</a:t>
            </a:r>
            <a:r>
              <a:rPr lang="en-US" altLang="zh-CN" i="1" dirty="0"/>
              <a:t>x</a:t>
            </a:r>
            <a:r>
              <a:rPr lang="zh-CN" altLang="zh-CN" dirty="0"/>
              <a:t>坐标，终点</a:t>
            </a:r>
            <a:r>
              <a:rPr lang="en-US" altLang="zh-CN" i="1" dirty="0"/>
              <a:t>y</a:t>
            </a:r>
            <a:r>
              <a:rPr lang="zh-CN" altLang="zh-CN" dirty="0"/>
              <a:t>坐标。对于左右滑动来说，只需要改变</a:t>
            </a:r>
            <a:r>
              <a:rPr lang="en-US" altLang="zh-CN" i="1" dirty="0"/>
              <a:t>x</a:t>
            </a:r>
            <a:r>
              <a:rPr lang="zh-CN" altLang="zh-CN" dirty="0"/>
              <a:t>坐标即可。如果要显示右边的一屏，那么起始点的</a:t>
            </a:r>
            <a:r>
              <a:rPr lang="en-US" altLang="zh-CN" i="1" dirty="0"/>
              <a:t>x</a:t>
            </a:r>
            <a:r>
              <a:rPr lang="zh-CN" altLang="zh-CN" dirty="0"/>
              <a:t>坐标要大于终点的</a:t>
            </a:r>
            <a:r>
              <a:rPr lang="en-US" altLang="zh-CN" i="1" dirty="0"/>
              <a:t>x</a:t>
            </a:r>
            <a:r>
              <a:rPr lang="zh-CN" altLang="zh-CN" dirty="0"/>
              <a:t>坐标。如果要显示左边的一屏，起始点的</a:t>
            </a:r>
            <a:r>
              <a:rPr lang="en-US" altLang="zh-CN" i="1" dirty="0"/>
              <a:t>x</a:t>
            </a:r>
            <a:r>
              <a:rPr lang="zh-CN" altLang="zh-CN" dirty="0"/>
              <a:t>坐标要小于终点的</a:t>
            </a:r>
            <a:r>
              <a:rPr lang="en-US" altLang="zh-CN" i="1" dirty="0"/>
              <a:t>x</a:t>
            </a:r>
            <a:r>
              <a:rPr lang="zh-CN" altLang="zh-CN" dirty="0"/>
              <a:t>坐标。</a:t>
            </a:r>
          </a:p>
          <a:p>
            <a:r>
              <a:rPr lang="en-US" altLang="zh-CN" dirty="0" smtClean="0"/>
              <a:t>        </a:t>
            </a:r>
            <a:r>
              <a:rPr lang="zh-CN" altLang="zh-CN" dirty="0" smtClean="0"/>
              <a:t>如果</a:t>
            </a:r>
            <a:r>
              <a:rPr lang="zh-CN" altLang="zh-CN" dirty="0"/>
              <a:t>在实际写代码的时候搞不清</a:t>
            </a:r>
            <a:r>
              <a:rPr lang="en-US" altLang="zh-CN" i="1" dirty="0"/>
              <a:t>x</a:t>
            </a:r>
            <a:r>
              <a:rPr lang="zh-CN" altLang="zh-CN" dirty="0"/>
              <a:t>坐标哪个大，就亲自把手放在屏幕上滑动进行查看。如果要显示右边的一屏，那么会首先把手放在屏幕右侧，按住然后往左移动，所以此时起始点的</a:t>
            </a:r>
            <a:r>
              <a:rPr lang="en-US" altLang="zh-CN" i="1" dirty="0"/>
              <a:t>x</a:t>
            </a:r>
            <a:r>
              <a:rPr lang="zh-CN" altLang="zh-CN" dirty="0"/>
              <a:t>坐标要大一些。</a:t>
            </a:r>
          </a:p>
          <a:p>
            <a:endParaRPr lang="zh-CN" altLang="en-US" dirty="0"/>
          </a:p>
        </p:txBody>
      </p:sp>
    </p:spTree>
    <p:extLst>
      <p:ext uri="{BB962C8B-B14F-4D97-AF65-F5344CB8AC3E}">
        <p14:creationId xmlns:p14="http://schemas.microsoft.com/office/powerpoint/2010/main" val="60526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0584" y="1845734"/>
            <a:ext cx="11106615" cy="4023360"/>
          </a:xfrm>
        </p:spPr>
        <p:txBody>
          <a:bodyPr>
            <a:normAutofit/>
          </a:bodyPr>
          <a:lstStyle/>
          <a:p>
            <a:r>
              <a:rPr lang="en-US" altLang="zh-CN" dirty="0">
                <a:solidFill>
                  <a:srgbClr val="C00000"/>
                </a:solidFill>
              </a:rPr>
              <a:t>4</a:t>
            </a:r>
            <a:r>
              <a:rPr lang="zh-CN" altLang="zh-CN" dirty="0">
                <a:solidFill>
                  <a:srgbClr val="C00000"/>
                </a:solidFill>
              </a:rPr>
              <a:t>．点击屏幕</a:t>
            </a:r>
          </a:p>
          <a:p>
            <a:r>
              <a:rPr lang="en-US" altLang="zh-CN" dirty="0" smtClean="0"/>
              <a:t>         </a:t>
            </a:r>
            <a:r>
              <a:rPr lang="zh-CN" altLang="zh-CN" dirty="0" smtClean="0"/>
              <a:t>选择</a:t>
            </a:r>
            <a:r>
              <a:rPr lang="zh-CN" altLang="zh-CN" dirty="0"/>
              <a:t>一个元素以后，除了获取它上面的文字外，还可以点击。就如同前面通过点击打开微信一样。点击操作“</a:t>
            </a:r>
            <a:r>
              <a:rPr lang="en-US" altLang="zh-CN" dirty="0"/>
              <a:t>.click()</a:t>
            </a:r>
            <a:r>
              <a:rPr lang="zh-CN" altLang="zh-CN" dirty="0"/>
              <a:t>”和“</a:t>
            </a:r>
            <a:r>
              <a:rPr lang="en-US" altLang="zh-CN" dirty="0"/>
              <a:t>.</a:t>
            </a:r>
            <a:r>
              <a:rPr lang="en-US" altLang="zh-CN" dirty="0" err="1"/>
              <a:t>long_click</a:t>
            </a:r>
            <a:r>
              <a:rPr lang="en-US" altLang="zh-CN" dirty="0"/>
              <a:t>()</a:t>
            </a:r>
            <a:r>
              <a:rPr lang="zh-CN" altLang="zh-CN" dirty="0"/>
              <a:t>”分别对应短按点击和长按点击，它们可以直接应用于一个被选择出来的元素上。例如：</a:t>
            </a:r>
          </a:p>
          <a:p>
            <a:r>
              <a:rPr lang="en-US" altLang="zh-CN" dirty="0">
                <a:solidFill>
                  <a:srgbClr val="0070C0"/>
                </a:solidFill>
              </a:rPr>
              <a:t>device(text='</a:t>
            </a:r>
            <a:r>
              <a:rPr lang="zh-CN" altLang="zh-CN" dirty="0">
                <a:solidFill>
                  <a:srgbClr val="0070C0"/>
                </a:solidFill>
              </a:rPr>
              <a:t>微信</a:t>
            </a:r>
            <a:r>
              <a:rPr lang="en-US" altLang="zh-CN" dirty="0">
                <a:solidFill>
                  <a:srgbClr val="0070C0"/>
                </a:solidFill>
              </a:rPr>
              <a:t>').click()</a:t>
            </a:r>
            <a:endParaRPr lang="zh-CN" altLang="zh-CN" dirty="0">
              <a:solidFill>
                <a:srgbClr val="0070C0"/>
              </a:solidFill>
            </a:endParaRPr>
          </a:p>
          <a:p>
            <a:r>
              <a:rPr lang="en-US" altLang="zh-CN" dirty="0">
                <a:solidFill>
                  <a:srgbClr val="0070C0"/>
                </a:solidFill>
              </a:rPr>
              <a:t>device(text='</a:t>
            </a:r>
            <a:r>
              <a:rPr lang="zh-CN" altLang="zh-CN" dirty="0">
                <a:solidFill>
                  <a:srgbClr val="0070C0"/>
                </a:solidFill>
              </a:rPr>
              <a:t>微信</a:t>
            </a:r>
            <a:r>
              <a:rPr lang="en-US" altLang="zh-CN" dirty="0">
                <a:solidFill>
                  <a:srgbClr val="0070C0"/>
                </a:solidFill>
              </a:rPr>
              <a:t>').</a:t>
            </a:r>
            <a:r>
              <a:rPr lang="en-US" altLang="zh-CN" dirty="0" err="1">
                <a:solidFill>
                  <a:srgbClr val="0070C0"/>
                </a:solidFill>
              </a:rPr>
              <a:t>long_click</a:t>
            </a:r>
            <a:r>
              <a:rPr lang="en-US" altLang="zh-CN" dirty="0" smtClean="0">
                <a:solidFill>
                  <a:srgbClr val="0070C0"/>
                </a:solidFill>
              </a:rPr>
              <a:t>()</a:t>
            </a:r>
            <a:endParaRPr lang="zh-CN" altLang="zh-CN" dirty="0">
              <a:solidFill>
                <a:srgbClr val="0070C0"/>
              </a:solidFill>
            </a:endParaRPr>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4620" y="4169648"/>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100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点击</a:t>
            </a:r>
            <a:r>
              <a:rPr lang="zh-CN" altLang="zh-CN" dirty="0"/>
              <a:t>操作也可以直接应用于坐标位置。例如：</a:t>
            </a:r>
          </a:p>
          <a:p>
            <a:r>
              <a:rPr lang="zh-CN" altLang="zh-CN" dirty="0">
                <a:solidFill>
                  <a:srgbClr val="0070C0"/>
                </a:solidFill>
              </a:rPr>
              <a:t>device.click(230, 567)  #第1个参数为横坐标</a:t>
            </a:r>
            <a:r>
              <a:rPr lang="zh-CN" altLang="zh-CN" i="1" dirty="0">
                <a:solidFill>
                  <a:srgbClr val="0070C0"/>
                </a:solidFill>
              </a:rPr>
              <a:t>x</a:t>
            </a:r>
            <a:r>
              <a:rPr lang="zh-CN" altLang="zh-CN" dirty="0">
                <a:solidFill>
                  <a:srgbClr val="0070C0"/>
                </a:solidFill>
              </a:rPr>
              <a:t>轴，第2个参数为纵坐标</a:t>
            </a:r>
            <a:r>
              <a:rPr lang="zh-CN" altLang="zh-CN" i="1" dirty="0">
                <a:solidFill>
                  <a:srgbClr val="0070C0"/>
                </a:solidFill>
              </a:rPr>
              <a:t>y</a:t>
            </a:r>
            <a:r>
              <a:rPr lang="zh-CN" altLang="zh-CN" dirty="0">
                <a:solidFill>
                  <a:srgbClr val="0070C0"/>
                </a:solidFill>
              </a:rPr>
              <a:t>轴</a:t>
            </a:r>
          </a:p>
          <a:p>
            <a:r>
              <a:rPr lang="zh-CN" altLang="zh-CN" dirty="0">
                <a:solidFill>
                  <a:srgbClr val="0070C0"/>
                </a:solidFill>
              </a:rPr>
              <a:t>device.long_click(230, 567)  #第1个参数为横坐标</a:t>
            </a:r>
            <a:r>
              <a:rPr lang="zh-CN" altLang="zh-CN" i="1" dirty="0">
                <a:solidFill>
                  <a:srgbClr val="0070C0"/>
                </a:solidFill>
              </a:rPr>
              <a:t>x</a:t>
            </a:r>
            <a:r>
              <a:rPr lang="zh-CN" altLang="zh-CN" dirty="0">
                <a:solidFill>
                  <a:srgbClr val="0070C0"/>
                </a:solidFill>
              </a:rPr>
              <a:t>轴，第2个参数为纵坐标</a:t>
            </a:r>
            <a:r>
              <a:rPr lang="zh-CN" altLang="zh-CN" i="1" dirty="0">
                <a:solidFill>
                  <a:srgbClr val="0070C0"/>
                </a:solidFill>
              </a:rPr>
              <a:t>y</a:t>
            </a:r>
            <a:r>
              <a:rPr lang="zh-CN" altLang="zh-CN" dirty="0">
                <a:solidFill>
                  <a:srgbClr val="0070C0"/>
                </a:solidFill>
              </a:rPr>
              <a:t>轴</a:t>
            </a:r>
          </a:p>
          <a:p>
            <a:endParaRPr lang="zh-CN" altLang="en-US" dirty="0">
              <a:solidFill>
                <a:srgbClr val="0070C0"/>
              </a:solidFill>
            </a:endParaRPr>
          </a:p>
          <a:p>
            <a:endParaRPr lang="zh-CN" altLang="en-US" dirty="0">
              <a:solidFill>
                <a:srgbClr val="0070C0"/>
              </a:solidFill>
            </a:endParaRPr>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9054" y="442180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31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207" y="2030400"/>
            <a:ext cx="6682290" cy="4023360"/>
          </a:xfrm>
        </p:spPr>
        <p:txBody>
          <a:bodyPr/>
          <a:lstStyle/>
          <a:p>
            <a:r>
              <a:rPr lang="en-US" altLang="zh-CN" dirty="0" smtClean="0"/>
              <a:t>         </a:t>
            </a:r>
            <a:r>
              <a:rPr lang="zh-CN" altLang="zh-CN" dirty="0" smtClean="0"/>
              <a:t>在</a:t>
            </a:r>
            <a:r>
              <a:rPr lang="zh-CN" altLang="zh-CN" dirty="0"/>
              <a:t>某些</a:t>
            </a:r>
            <a:r>
              <a:rPr lang="en-US" altLang="zh-CN" dirty="0"/>
              <a:t>App</a:t>
            </a:r>
            <a:r>
              <a:rPr lang="zh-CN" altLang="zh-CN" dirty="0"/>
              <a:t>中，可能某一个元素并没有一个独特的标志来让选择器选择。这个时候就可以直接使用坐标来操作。</a:t>
            </a:r>
          </a:p>
          <a:p>
            <a:r>
              <a:rPr lang="en-US" altLang="zh-CN" dirty="0" smtClean="0"/>
              <a:t>         </a:t>
            </a:r>
            <a:r>
              <a:rPr lang="zh-CN" altLang="zh-CN" dirty="0" smtClean="0"/>
              <a:t>以</a:t>
            </a:r>
            <a:r>
              <a:rPr lang="en-US" altLang="zh-CN" dirty="0" err="1"/>
              <a:t>TapTap</a:t>
            </a:r>
            <a:r>
              <a:rPr lang="zh-CN" altLang="zh-CN" dirty="0"/>
              <a:t>的搜索按钮为例，搜索按钮的坐标如图</a:t>
            </a:r>
            <a:r>
              <a:rPr lang="en-US" altLang="zh-CN" dirty="0"/>
              <a:t>10-24</a:t>
            </a:r>
            <a:r>
              <a:rPr lang="zh-CN" altLang="zh-CN" dirty="0"/>
              <a:t>所示。</a:t>
            </a:r>
          </a:p>
          <a:p>
            <a:endParaRPr lang="zh-CN" altLang="en-US" dirty="0"/>
          </a:p>
        </p:txBody>
      </p:sp>
      <p:pic>
        <p:nvPicPr>
          <p:cNvPr id="24578" name="图片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5286" y="2076110"/>
            <a:ext cx="4748634" cy="3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936215" y="5869094"/>
            <a:ext cx="34467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10-24</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TapTap</a:t>
            </a:r>
            <a:r>
              <a:rPr lang="zh-CN" altLang="zh-CN" b="1" kern="100" dirty="0">
                <a:latin typeface="Times New Roman" panose="02020603050405020304" pitchFamily="18" charset="0"/>
                <a:ea typeface="方正书宋简体"/>
                <a:cs typeface="Times New Roman" panose="02020603050405020304" pitchFamily="18" charset="0"/>
              </a:rPr>
              <a:t>搜索按钮</a:t>
            </a:r>
            <a:r>
              <a:rPr lang="zh-CN" altLang="zh-CN" b="1" kern="1000" dirty="0">
                <a:latin typeface="Times New Roman" panose="02020603050405020304" pitchFamily="18" charset="0"/>
                <a:ea typeface="方正书宋简体"/>
                <a:cs typeface="Times New Roman" panose="02020603050405020304" pitchFamily="18" charset="0"/>
              </a:rPr>
              <a:t>的坐标</a:t>
            </a:r>
            <a:endParaRPr lang="zh-CN" altLang="en-US" b="1" dirty="0"/>
          </a:p>
        </p:txBody>
      </p:sp>
    </p:spTree>
    <p:extLst>
      <p:ext uri="{BB962C8B-B14F-4D97-AF65-F5344CB8AC3E}">
        <p14:creationId xmlns:p14="http://schemas.microsoft.com/office/powerpoint/2010/main" val="2468050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863" y="1845734"/>
            <a:ext cx="11296186" cy="4023360"/>
          </a:xfrm>
        </p:spPr>
        <p:txBody>
          <a:bodyPr>
            <a:normAutofit/>
          </a:bodyPr>
          <a:lstStyle/>
          <a:p>
            <a:r>
              <a:rPr lang="en-US" altLang="zh-CN" dirty="0" smtClean="0"/>
              <a:t>          </a:t>
            </a:r>
            <a:r>
              <a:rPr lang="zh-CN" altLang="zh-CN" dirty="0" smtClean="0"/>
              <a:t>对于</a:t>
            </a:r>
            <a:r>
              <a:rPr lang="zh-CN" altLang="zh-CN" dirty="0"/>
              <a:t>这个按钮，在右侧信息窗口中可以看到“</a:t>
            </a:r>
            <a:r>
              <a:rPr lang="en-US" altLang="zh-CN" dirty="0" err="1"/>
              <a:t>ImageButton</a:t>
            </a:r>
            <a:r>
              <a:rPr lang="en-US" altLang="zh-CN" dirty="0"/>
              <a:t>[640,80</a:t>
            </a:r>
            <a:r>
              <a:rPr lang="en-US" altLang="zh-CN" dirty="0" smtClean="0"/>
              <a:t>] [</a:t>
            </a:r>
            <a:r>
              <a:rPr lang="en-US" altLang="zh-CN" dirty="0"/>
              <a:t>688,128]</a:t>
            </a:r>
            <a:r>
              <a:rPr lang="zh-CN" altLang="zh-CN" dirty="0"/>
              <a:t>”中的</a:t>
            </a:r>
            <a:r>
              <a:rPr lang="en-US" altLang="zh-CN" dirty="0"/>
              <a:t>[640,80]</a:t>
            </a:r>
            <a:r>
              <a:rPr lang="zh-CN" altLang="zh-CN" dirty="0"/>
              <a:t>对应了这个搜索按钮的左上角的坐标，</a:t>
            </a:r>
            <a:r>
              <a:rPr lang="en-US" altLang="zh-CN" dirty="0"/>
              <a:t>[688,128]</a:t>
            </a:r>
            <a:r>
              <a:rPr lang="zh-CN" altLang="zh-CN" dirty="0"/>
              <a:t>对应了搜索按钮右下角的坐标。对于一个矩形来说，确定了一对对角的坐标，也就确定了</a:t>
            </a:r>
            <a:r>
              <a:rPr lang="en-US" altLang="zh-CN" dirty="0"/>
              <a:t>4</a:t>
            </a:r>
            <a:r>
              <a:rPr lang="zh-CN" altLang="zh-CN" dirty="0"/>
              <a:t>个角的坐标。因此，只要点击这两个坐标之间的位置，就等于点击了这个搜索按钮。</a:t>
            </a:r>
          </a:p>
          <a:p>
            <a:r>
              <a:rPr lang="en-US" altLang="zh-CN" dirty="0" smtClean="0"/>
              <a:t>         </a:t>
            </a:r>
            <a:r>
              <a:rPr lang="zh-CN" altLang="zh-CN" dirty="0" smtClean="0"/>
              <a:t>为</a:t>
            </a:r>
            <a:r>
              <a:rPr lang="zh-CN" altLang="zh-CN" dirty="0"/>
              <a:t>保险和准确起见，可以点击这个搜索按钮矩形的正中心位置，也就是</a:t>
            </a:r>
            <a:r>
              <a:rPr lang="en-US" altLang="zh-CN" dirty="0"/>
              <a:t>[664,104]</a:t>
            </a:r>
            <a:r>
              <a:rPr lang="zh-CN" altLang="zh-CN" dirty="0"/>
              <a:t>。那么代码就可以写成：</a:t>
            </a:r>
          </a:p>
          <a:p>
            <a:r>
              <a:rPr lang="zh-CN" altLang="zh-CN" dirty="0">
                <a:solidFill>
                  <a:srgbClr val="0070C0"/>
                </a:solidFill>
              </a:rPr>
              <a:t>device.click(664, 104</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3742335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4" y="2067406"/>
            <a:ext cx="5932449" cy="4023360"/>
          </a:xfrm>
        </p:spPr>
        <p:txBody>
          <a:bodyPr/>
          <a:lstStyle/>
          <a:p>
            <a:r>
              <a:rPr lang="en-US" altLang="zh-CN" dirty="0" smtClean="0"/>
              <a:t>        </a:t>
            </a:r>
            <a:r>
              <a:rPr lang="zh-CN" altLang="zh-CN" dirty="0" smtClean="0"/>
              <a:t>当然</a:t>
            </a:r>
            <a:r>
              <a:rPr lang="zh-CN" altLang="zh-CN" dirty="0"/>
              <a:t>还有一种更简单的办法，那就是把</a:t>
            </a:r>
            <a:r>
              <a:rPr lang="en-US" altLang="zh-CN" dirty="0" err="1"/>
              <a:t>Ui</a:t>
            </a:r>
            <a:r>
              <a:rPr lang="en-US" altLang="zh-CN" dirty="0"/>
              <a:t> </a:t>
            </a:r>
            <a:r>
              <a:rPr lang="en-US" altLang="zh-CN" dirty="0" err="1"/>
              <a:t>Automator</a:t>
            </a:r>
            <a:r>
              <a:rPr lang="en-US" altLang="zh-CN" dirty="0"/>
              <a:t> Viewer</a:t>
            </a:r>
            <a:r>
              <a:rPr lang="zh-CN" altLang="zh-CN" dirty="0"/>
              <a:t>的窗口拉大一些，将鼠标指针在屏幕上面随意移动，就可以直接看到鼠标指针当前位置的坐标，如图</a:t>
            </a:r>
            <a:r>
              <a:rPr lang="en-US" altLang="zh-CN" dirty="0"/>
              <a:t>10-25</a:t>
            </a:r>
            <a:r>
              <a:rPr lang="zh-CN" altLang="zh-CN" dirty="0"/>
              <a:t>所示。</a:t>
            </a:r>
          </a:p>
          <a:p>
            <a:endParaRPr lang="zh-CN" altLang="en-US" dirty="0"/>
          </a:p>
          <a:p>
            <a:endParaRPr lang="zh-CN" altLang="en-US" dirty="0"/>
          </a:p>
        </p:txBody>
      </p:sp>
      <p:pic>
        <p:nvPicPr>
          <p:cNvPr id="25602"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8169" y="1955091"/>
            <a:ext cx="5288620" cy="395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618169" y="5906100"/>
            <a:ext cx="499367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箭头指向当前鼠标</a:t>
            </a:r>
            <a:r>
              <a:rPr lang="zh-CN" altLang="zh-CN" b="1" kern="1000" dirty="0">
                <a:latin typeface="Times New Roman" panose="02020603050405020304" pitchFamily="18" charset="0"/>
                <a:ea typeface="方正书宋简体"/>
                <a:cs typeface="Times New Roman" panose="02020603050405020304" pitchFamily="18" charset="0"/>
              </a:rPr>
              <a:t>指针</a:t>
            </a:r>
            <a:r>
              <a:rPr lang="zh-CN" altLang="zh-CN" b="1" kern="100" dirty="0">
                <a:latin typeface="Times New Roman" panose="02020603050405020304" pitchFamily="18" charset="0"/>
                <a:ea typeface="方正书宋简体"/>
                <a:cs typeface="Times New Roman" panose="02020603050405020304" pitchFamily="18" charset="0"/>
              </a:rPr>
              <a:t>所</a:t>
            </a:r>
            <a:r>
              <a:rPr lang="zh-CN" altLang="zh-CN" b="1" kern="1000" dirty="0">
                <a:latin typeface="Times New Roman" panose="02020603050405020304" pitchFamily="18" charset="0"/>
                <a:ea typeface="方正书宋简体"/>
                <a:cs typeface="Times New Roman" panose="02020603050405020304" pitchFamily="18" charset="0"/>
              </a:rPr>
              <a:t>在位置的坐标</a:t>
            </a:r>
            <a:endParaRPr lang="zh-CN" altLang="en-US" b="1" dirty="0"/>
          </a:p>
        </p:txBody>
      </p:sp>
    </p:spTree>
    <p:extLst>
      <p:ext uri="{BB962C8B-B14F-4D97-AF65-F5344CB8AC3E}">
        <p14:creationId xmlns:p14="http://schemas.microsoft.com/office/powerpoint/2010/main" val="1105368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3025" y="2053808"/>
            <a:ext cx="6144323" cy="4023360"/>
          </a:xfrm>
        </p:spPr>
        <p:txBody>
          <a:bodyPr/>
          <a:lstStyle/>
          <a:p>
            <a:r>
              <a:rPr lang="en-US" altLang="zh-CN" dirty="0">
                <a:solidFill>
                  <a:srgbClr val="C00000"/>
                </a:solidFill>
              </a:rPr>
              <a:t>5</a:t>
            </a:r>
            <a:r>
              <a:rPr lang="zh-CN" altLang="zh-CN" dirty="0">
                <a:solidFill>
                  <a:srgbClr val="C00000"/>
                </a:solidFill>
              </a:rPr>
              <a:t>．输入文字</a:t>
            </a:r>
          </a:p>
          <a:p>
            <a:r>
              <a:rPr lang="en-US" altLang="zh-CN" dirty="0" smtClean="0"/>
              <a:t>         </a:t>
            </a:r>
            <a:r>
              <a:rPr lang="zh-CN" altLang="zh-CN" dirty="0" smtClean="0"/>
              <a:t>既然</a:t>
            </a:r>
            <a:r>
              <a:rPr lang="zh-CN" altLang="zh-CN" dirty="0"/>
              <a:t>进入了搜索界面，那就需要搜索内容了。输入文本使用的操作是“</a:t>
            </a:r>
            <a:r>
              <a:rPr lang="en-US" altLang="zh-CN" dirty="0"/>
              <a:t>.</a:t>
            </a:r>
            <a:r>
              <a:rPr lang="en-US" altLang="zh-CN" dirty="0" err="1"/>
              <a:t>set_text</a:t>
            </a:r>
            <a:r>
              <a:rPr lang="en-US" altLang="zh-CN" dirty="0"/>
              <a:t>()</a:t>
            </a:r>
            <a:r>
              <a:rPr lang="zh-CN" altLang="zh-CN" dirty="0"/>
              <a:t>”。</a:t>
            </a:r>
            <a:r>
              <a:rPr lang="en-US" altLang="zh-CN" dirty="0" err="1"/>
              <a:t>TapTap</a:t>
            </a:r>
            <a:r>
              <a:rPr lang="zh-CN" altLang="zh-CN" dirty="0"/>
              <a:t>的搜素框对应的</a:t>
            </a:r>
            <a:r>
              <a:rPr lang="en-US" altLang="zh-CN" dirty="0"/>
              <a:t>resource-id</a:t>
            </a:r>
            <a:r>
              <a:rPr lang="zh-CN" altLang="zh-CN" dirty="0"/>
              <a:t>为“</a:t>
            </a:r>
            <a:r>
              <a:rPr lang="en-US" altLang="zh-CN" dirty="0" err="1" smtClean="0"/>
              <a:t>com.taptap:id</a:t>
            </a:r>
            <a:r>
              <a:rPr lang="en-US" altLang="zh-CN" dirty="0" smtClean="0"/>
              <a:t>/input_ box</a:t>
            </a:r>
            <a:r>
              <a:rPr lang="zh-CN" altLang="zh-CN" dirty="0"/>
              <a:t>”，如图</a:t>
            </a:r>
            <a:r>
              <a:rPr lang="en-US" altLang="zh-CN" dirty="0"/>
              <a:t>10-26</a:t>
            </a:r>
            <a:r>
              <a:rPr lang="zh-CN" altLang="zh-CN" dirty="0"/>
              <a:t>所示。</a:t>
            </a:r>
          </a:p>
          <a:p>
            <a:endParaRPr lang="zh-CN" altLang="en-US" dirty="0"/>
          </a:p>
        </p:txBody>
      </p:sp>
      <p:pic>
        <p:nvPicPr>
          <p:cNvPr id="26626" name="图片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6556" y="2053808"/>
            <a:ext cx="5677230" cy="360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86650" y="5869094"/>
            <a:ext cx="361156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搜索框</a:t>
            </a:r>
            <a:r>
              <a:rPr lang="zh-CN" altLang="zh-CN" b="1" kern="1000" dirty="0">
                <a:latin typeface="Times New Roman" panose="02020603050405020304" pitchFamily="18" charset="0"/>
                <a:ea typeface="方正书宋简体"/>
                <a:cs typeface="Times New Roman" panose="02020603050405020304" pitchFamily="18" charset="0"/>
              </a:rPr>
              <a:t>对应的</a:t>
            </a:r>
            <a:r>
              <a:rPr lang="en-US" altLang="zh-CN" b="1" kern="1000" dirty="0" err="1">
                <a:latin typeface="Times New Roman" panose="02020603050405020304" pitchFamily="18" charset="0"/>
                <a:ea typeface="方正书宋简体"/>
              </a:rPr>
              <a:t>res</a:t>
            </a:r>
            <a:r>
              <a:rPr lang="en-US" altLang="zh-CN" b="1" kern="100" dirty="0" err="1">
                <a:latin typeface="Times New Roman" panose="02020603050405020304" pitchFamily="18" charset="0"/>
                <a:ea typeface="方正书宋简体"/>
              </a:rPr>
              <a:t>ource_id</a:t>
            </a:r>
            <a:endParaRPr lang="zh-CN" altLang="en-US" b="1" dirty="0"/>
          </a:p>
        </p:txBody>
      </p:sp>
    </p:spTree>
    <p:extLst>
      <p:ext uri="{BB962C8B-B14F-4D97-AF65-F5344CB8AC3E}">
        <p14:creationId xmlns:p14="http://schemas.microsoft.com/office/powerpoint/2010/main" val="3317744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因此</a:t>
            </a:r>
            <a:r>
              <a:rPr lang="zh-CN" altLang="zh-CN" dirty="0"/>
              <a:t>可以用这个</a:t>
            </a:r>
            <a:r>
              <a:rPr lang="en-US" altLang="zh-CN" dirty="0"/>
              <a:t>resource-id</a:t>
            </a:r>
            <a:r>
              <a:rPr lang="zh-CN" altLang="zh-CN" dirty="0"/>
              <a:t>来作为选择器定位到搜索框，再输入文本</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zh-CN" altLang="zh-CN" dirty="0"/>
              <a:t>搜索名为“汉家江湖”的游戏，那么就使用以下代码：</a:t>
            </a:r>
          </a:p>
          <a:p>
            <a:r>
              <a:rPr lang="en-US" altLang="zh-CN" dirty="0">
                <a:solidFill>
                  <a:srgbClr val="0070C0"/>
                </a:solidFill>
              </a:rPr>
              <a:t>device(</a:t>
            </a:r>
            <a:r>
              <a:rPr lang="en-US" altLang="zh-CN" dirty="0" err="1">
                <a:solidFill>
                  <a:srgbClr val="0070C0"/>
                </a:solidFill>
              </a:rPr>
              <a:t>resourceId</a:t>
            </a:r>
            <a:r>
              <a:rPr lang="en-US" altLang="zh-CN" dirty="0">
                <a:solidFill>
                  <a:srgbClr val="0070C0"/>
                </a:solidFill>
              </a:rPr>
              <a:t>='</a:t>
            </a:r>
            <a:r>
              <a:rPr lang="en-US" altLang="zh-CN" dirty="0" err="1">
                <a:solidFill>
                  <a:srgbClr val="0070C0"/>
                </a:solidFill>
              </a:rPr>
              <a:t>com.taptap:id</a:t>
            </a:r>
            <a:r>
              <a:rPr lang="en-US" altLang="zh-CN" dirty="0">
                <a:solidFill>
                  <a:srgbClr val="0070C0"/>
                </a:solidFill>
              </a:rPr>
              <a:t>/</a:t>
            </a:r>
            <a:r>
              <a:rPr lang="en-US" altLang="zh-CN" dirty="0" err="1">
                <a:solidFill>
                  <a:srgbClr val="0070C0"/>
                </a:solidFill>
              </a:rPr>
              <a:t>input_box</a:t>
            </a:r>
            <a:r>
              <a:rPr lang="en-US" altLang="zh-CN" dirty="0">
                <a:solidFill>
                  <a:srgbClr val="0070C0"/>
                </a:solidFill>
              </a:rPr>
              <a:t>').</a:t>
            </a:r>
            <a:r>
              <a:rPr lang="en-US" altLang="zh-CN" dirty="0" err="1">
                <a:solidFill>
                  <a:srgbClr val="0070C0"/>
                </a:solidFill>
              </a:rPr>
              <a:t>set_text</a:t>
            </a:r>
            <a:r>
              <a:rPr lang="en-US" altLang="zh-CN" dirty="0">
                <a:solidFill>
                  <a:srgbClr val="0070C0"/>
                </a:solidFill>
              </a:rPr>
              <a:t>('</a:t>
            </a:r>
            <a:r>
              <a:rPr lang="zh-CN" altLang="zh-CN" dirty="0">
                <a:solidFill>
                  <a:srgbClr val="0070C0"/>
                </a:solidFill>
              </a:rPr>
              <a:t>汉家江湖</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
        <p:nvSpPr>
          <p:cNvPr id="4" name="椭圆 3"/>
          <p:cNvSpPr/>
          <p:nvPr/>
        </p:nvSpPr>
        <p:spPr>
          <a:xfrm>
            <a:off x="8474928" y="4059044"/>
            <a:ext cx="2430966" cy="2107580"/>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6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4255" y="1923793"/>
            <a:ext cx="10622652" cy="4023360"/>
          </a:xfrm>
        </p:spPr>
        <p:txBody>
          <a:bodyPr/>
          <a:lstStyle/>
          <a:p>
            <a:r>
              <a:rPr lang="en-US" altLang="zh-CN" dirty="0">
                <a:solidFill>
                  <a:srgbClr val="C00000"/>
                </a:solidFill>
              </a:rPr>
              <a:t>6</a:t>
            </a:r>
            <a:r>
              <a:rPr lang="zh-CN" altLang="zh-CN" dirty="0">
                <a:solidFill>
                  <a:srgbClr val="C00000"/>
                </a:solidFill>
              </a:rPr>
              <a:t>．判断元素是否存在</a:t>
            </a:r>
          </a:p>
          <a:p>
            <a:r>
              <a:rPr lang="en-US" altLang="zh-CN" dirty="0" smtClean="0"/>
              <a:t>         </a:t>
            </a:r>
            <a:r>
              <a:rPr lang="zh-CN" altLang="zh-CN" dirty="0" smtClean="0"/>
              <a:t>由于</a:t>
            </a:r>
            <a:r>
              <a:rPr lang="zh-CN" altLang="zh-CN" dirty="0"/>
              <a:t>手机上面的各个元素加载是需要一定时间的，如果在元素加载出来之前就对其进行操作，就会导致程序报错，如图</a:t>
            </a:r>
            <a:r>
              <a:rPr lang="en-US" altLang="zh-CN" dirty="0"/>
              <a:t>10-27</a:t>
            </a:r>
            <a:r>
              <a:rPr lang="zh-CN" altLang="zh-CN" dirty="0"/>
              <a:t>所示。这是因为不存在一个</a:t>
            </a:r>
            <a:r>
              <a:rPr lang="en-US" altLang="zh-CN" dirty="0"/>
              <a:t>resource-id</a:t>
            </a:r>
            <a:r>
              <a:rPr lang="zh-CN" altLang="zh-CN" dirty="0"/>
              <a:t>为“</a:t>
            </a:r>
            <a:r>
              <a:rPr lang="en-US" altLang="zh-CN" dirty="0" err="1"/>
              <a:t>com.taptap:id</a:t>
            </a:r>
            <a:r>
              <a:rPr lang="en-US" altLang="zh-CN" dirty="0"/>
              <a:t>/input_box33</a:t>
            </a:r>
            <a:r>
              <a:rPr lang="zh-CN" altLang="zh-CN" dirty="0"/>
              <a:t>”的元素。</a:t>
            </a:r>
          </a:p>
          <a:p>
            <a:endParaRPr lang="zh-CN" altLang="en-US" dirty="0"/>
          </a:p>
        </p:txBody>
      </p:sp>
    </p:spTree>
    <p:extLst>
      <p:ext uri="{BB962C8B-B14F-4D97-AF65-F5344CB8AC3E}">
        <p14:creationId xmlns:p14="http://schemas.microsoft.com/office/powerpoint/2010/main" val="1615059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在</a:t>
            </a:r>
            <a:r>
              <a:rPr lang="zh-CN" altLang="zh-CN" dirty="0"/>
              <a:t>操作一个元素之前，先判断一下它是否存在是比较明智的做法。判断元素是否存在，使用“</a:t>
            </a:r>
            <a:r>
              <a:rPr lang="en-US" altLang="zh-CN" dirty="0"/>
              <a:t>.exists</a:t>
            </a:r>
            <a:r>
              <a:rPr lang="zh-CN" altLang="zh-CN" dirty="0"/>
              <a:t>”属性。如果存在，值为</a:t>
            </a:r>
            <a:r>
              <a:rPr lang="en-US" altLang="zh-CN" dirty="0"/>
              <a:t>True</a:t>
            </a:r>
            <a:r>
              <a:rPr lang="zh-CN" altLang="zh-CN" dirty="0"/>
              <a:t>，否则为</a:t>
            </a:r>
            <a:r>
              <a:rPr lang="en-US" altLang="zh-CN" dirty="0"/>
              <a:t>False</a:t>
            </a:r>
            <a:r>
              <a:rPr lang="zh-CN" altLang="zh-CN" dirty="0"/>
              <a:t>。其用法为：</a:t>
            </a:r>
          </a:p>
          <a:p>
            <a:r>
              <a:rPr lang="zh-CN" altLang="zh-CN" dirty="0">
                <a:solidFill>
                  <a:srgbClr val="0070C0"/>
                </a:solidFill>
              </a:rPr>
              <a:t>input_box = device(resourceId='com.taptap:id/input_box')</a:t>
            </a:r>
          </a:p>
          <a:p>
            <a:r>
              <a:rPr lang="zh-CN" altLang="zh-CN" dirty="0">
                <a:solidFill>
                  <a:srgbClr val="0070C0"/>
                </a:solidFill>
              </a:rPr>
              <a:t>if input_box.exists:</a:t>
            </a:r>
          </a:p>
          <a:p>
            <a:r>
              <a:rPr lang="en-US" altLang="zh-CN" dirty="0">
                <a:solidFill>
                  <a:srgbClr val="0070C0"/>
                </a:solidFill>
              </a:rPr>
              <a:t>    </a:t>
            </a:r>
            <a:r>
              <a:rPr lang="zh-CN" altLang="zh-CN" dirty="0">
                <a:solidFill>
                  <a:srgbClr val="0070C0"/>
                </a:solidFill>
              </a:rPr>
              <a:t>input_box.set_text('汉家江湖')</a:t>
            </a:r>
          </a:p>
          <a:p>
            <a:r>
              <a:rPr lang="en-US" altLang="zh-CN" dirty="0">
                <a:solidFill>
                  <a:srgbClr val="0070C0"/>
                </a:solidFill>
              </a:rPr>
              <a:t>else:</a:t>
            </a:r>
            <a:endParaRPr lang="zh-CN" altLang="zh-CN" dirty="0">
              <a:solidFill>
                <a:srgbClr val="0070C0"/>
              </a:solidFill>
            </a:endParaRPr>
          </a:p>
          <a:p>
            <a:r>
              <a:rPr lang="en-US" altLang="zh-CN" dirty="0">
                <a:solidFill>
                  <a:srgbClr val="0070C0"/>
                </a:solidFill>
              </a:rPr>
              <a:t>    print('</a:t>
            </a:r>
            <a:r>
              <a:rPr lang="zh-CN" altLang="zh-CN" dirty="0">
                <a:solidFill>
                  <a:srgbClr val="0070C0"/>
                </a:solidFill>
              </a:rPr>
              <a:t>搜索框不存在</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191511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9796" y="2191421"/>
            <a:ext cx="5118410" cy="4023360"/>
          </a:xfrm>
        </p:spPr>
        <p:txBody>
          <a:bodyPr/>
          <a:lstStyle/>
          <a:p>
            <a:r>
              <a:rPr lang="en-US" altLang="zh-CN" dirty="0" smtClean="0"/>
              <a:t>         </a:t>
            </a:r>
            <a:r>
              <a:rPr lang="zh-CN" altLang="zh-CN" dirty="0" smtClean="0"/>
              <a:t>例如</a:t>
            </a:r>
            <a:r>
              <a:rPr lang="zh-CN" altLang="zh-CN" dirty="0"/>
              <a:t>想爬</a:t>
            </a:r>
            <a:r>
              <a:rPr lang="en-US" altLang="zh-CN" dirty="0" err="1"/>
              <a:t>TapTap</a:t>
            </a:r>
            <a:r>
              <a:rPr lang="zh-CN" altLang="zh-CN" dirty="0"/>
              <a:t>这个</a:t>
            </a:r>
            <a:r>
              <a:rPr lang="en-US" altLang="zh-CN" dirty="0"/>
              <a:t>App</a:t>
            </a:r>
            <a:r>
              <a:rPr lang="zh-CN" altLang="zh-CN" dirty="0"/>
              <a:t>上面的各个游戏，可以直接从手机屏幕上把游戏的名字读出来。当然，要读游戏描述也是完全没有问题的，如图</a:t>
            </a:r>
            <a:r>
              <a:rPr lang="en-US" altLang="zh-CN" dirty="0"/>
              <a:t>10-2</a:t>
            </a:r>
            <a:r>
              <a:rPr lang="zh-CN" altLang="zh-CN" dirty="0"/>
              <a:t>所示。</a:t>
            </a:r>
          </a:p>
          <a:p>
            <a:endParaRPr lang="zh-CN" altLang="en-US" dirty="0"/>
          </a:p>
        </p:txBody>
      </p:sp>
      <p:pic>
        <p:nvPicPr>
          <p:cNvPr id="205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9370" y="1845734"/>
            <a:ext cx="5345464"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71094" y="5924849"/>
            <a:ext cx="23391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读取游戏描述</a:t>
            </a:r>
            <a:endParaRPr lang="zh-CN" altLang="en-US" b="1" dirty="0"/>
          </a:p>
        </p:txBody>
      </p:sp>
    </p:spTree>
    <p:extLst>
      <p:ext uri="{BB962C8B-B14F-4D97-AF65-F5344CB8AC3E}">
        <p14:creationId xmlns:p14="http://schemas.microsoft.com/office/powerpoint/2010/main" val="1524166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3112" y="1922105"/>
            <a:ext cx="6131104" cy="390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37243" y="5887172"/>
            <a:ext cx="4762842"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10-27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操作一个不存在的元素导致程序报错</a:t>
            </a:r>
            <a:endParaRPr lang="zh-CN" altLang="en-US" b="1" dirty="0"/>
          </a:p>
        </p:txBody>
      </p:sp>
    </p:spTree>
    <p:extLst>
      <p:ext uri="{BB962C8B-B14F-4D97-AF65-F5344CB8AC3E}">
        <p14:creationId xmlns:p14="http://schemas.microsoft.com/office/powerpoint/2010/main" val="3429583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7</a:t>
            </a:r>
            <a:r>
              <a:rPr lang="zh-CN" altLang="zh-CN" dirty="0">
                <a:solidFill>
                  <a:srgbClr val="C00000"/>
                </a:solidFill>
              </a:rPr>
              <a:t>．点亮关闭屏幕</a:t>
            </a:r>
          </a:p>
          <a:p>
            <a:r>
              <a:rPr lang="en-US" altLang="zh-CN" dirty="0" smtClean="0"/>
              <a:t>        </a:t>
            </a:r>
            <a:r>
              <a:rPr lang="zh-CN" altLang="zh-CN" dirty="0" smtClean="0"/>
              <a:t>使用</a:t>
            </a:r>
            <a:r>
              <a:rPr lang="zh-CN" altLang="zh-CN" dirty="0"/>
              <a:t>“</a:t>
            </a:r>
            <a:r>
              <a:rPr lang="en-US" altLang="zh-CN" dirty="0"/>
              <a:t>.wakeup()</a:t>
            </a:r>
            <a:r>
              <a:rPr lang="zh-CN" altLang="zh-CN" dirty="0"/>
              <a:t>”方法和“</a:t>
            </a:r>
            <a:r>
              <a:rPr lang="en-US" altLang="zh-CN" dirty="0"/>
              <a:t>.sleep()</a:t>
            </a:r>
            <a:r>
              <a:rPr lang="zh-CN" altLang="zh-CN" dirty="0"/>
              <a:t>”方法可以点亮或者关闭屏幕。当手机屏幕处于关闭状态时，使用“</a:t>
            </a:r>
            <a:r>
              <a:rPr lang="en-US" altLang="zh-CN" dirty="0"/>
              <a:t>.wake()</a:t>
            </a:r>
            <a:r>
              <a:rPr lang="zh-CN" altLang="zh-CN" dirty="0"/>
              <a:t>”方法可以让屏幕点亮；当手机屏幕处于点亮状态时，使用“</a:t>
            </a:r>
            <a:r>
              <a:rPr lang="en-US" altLang="zh-CN" dirty="0"/>
              <a:t>.sleep()</a:t>
            </a:r>
            <a:r>
              <a:rPr lang="zh-CN" altLang="zh-CN" dirty="0"/>
              <a:t>”方法可以将其关闭。其用法为：</a:t>
            </a:r>
          </a:p>
          <a:p>
            <a:r>
              <a:rPr lang="zh-CN" altLang="zh-CN" dirty="0">
                <a:solidFill>
                  <a:srgbClr val="0070C0"/>
                </a:solidFill>
              </a:rPr>
              <a:t>device.wakeup()  # 点亮屏幕</a:t>
            </a:r>
          </a:p>
          <a:p>
            <a:r>
              <a:rPr lang="zh-CN" altLang="zh-CN" dirty="0">
                <a:solidFill>
                  <a:srgbClr val="0070C0"/>
                </a:solidFill>
              </a:rPr>
              <a:t>device.sleep()  # 关闭屏幕</a:t>
            </a:r>
          </a:p>
          <a:p>
            <a:endParaRPr lang="zh-CN" altLang="en-US" dirty="0">
              <a:solidFill>
                <a:srgbClr val="0070C0"/>
              </a:solidFill>
            </a:endParaRPr>
          </a:p>
        </p:txBody>
      </p:sp>
    </p:spTree>
    <p:extLst>
      <p:ext uri="{BB962C8B-B14F-4D97-AF65-F5344CB8AC3E}">
        <p14:creationId xmlns:p14="http://schemas.microsoft.com/office/powerpoint/2010/main" val="3828989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8</a:t>
            </a:r>
            <a:r>
              <a:rPr lang="zh-CN" altLang="zh-CN" dirty="0">
                <a:solidFill>
                  <a:srgbClr val="C00000"/>
                </a:solidFill>
              </a:rPr>
              <a:t>．操作实体按键</a:t>
            </a:r>
          </a:p>
          <a:p>
            <a:r>
              <a:rPr lang="en-US" altLang="zh-CN" dirty="0" smtClean="0"/>
              <a:t>         Android</a:t>
            </a:r>
            <a:r>
              <a:rPr lang="zh-CN" altLang="zh-CN" dirty="0"/>
              <a:t>一般自带不少实体按键，使用</a:t>
            </a:r>
            <a:r>
              <a:rPr lang="en-US" altLang="zh-CN" dirty="0"/>
              <a:t>Python</a:t>
            </a:r>
            <a:r>
              <a:rPr lang="zh-CN" altLang="zh-CN" dirty="0"/>
              <a:t>的</a:t>
            </a:r>
            <a:r>
              <a:rPr lang="en-US" altLang="zh-CN" dirty="0" err="1"/>
              <a:t>uiautomator</a:t>
            </a:r>
            <a:r>
              <a:rPr lang="zh-CN" altLang="zh-CN" dirty="0"/>
              <a:t>可以模拟这些按键被按下的状态。其使用方法为：</a:t>
            </a:r>
          </a:p>
          <a:p>
            <a:r>
              <a:rPr lang="zh-CN" altLang="zh-CN" dirty="0">
                <a:solidFill>
                  <a:srgbClr val="0070C0"/>
                </a:solidFill>
              </a:rPr>
              <a:t>device.press.实体按键名称()</a:t>
            </a:r>
          </a:p>
          <a:p>
            <a:r>
              <a:rPr lang="en-US" altLang="zh-CN" dirty="0" smtClean="0"/>
              <a:t>         </a:t>
            </a:r>
            <a:r>
              <a:rPr lang="zh-CN" altLang="zh-CN" dirty="0" smtClean="0"/>
              <a:t>常见</a:t>
            </a:r>
            <a:r>
              <a:rPr lang="zh-CN" altLang="zh-CN" dirty="0"/>
              <a:t>的实体按键名称和作用如表</a:t>
            </a:r>
            <a:r>
              <a:rPr lang="en-US" altLang="zh-CN" dirty="0"/>
              <a:t>10-1</a:t>
            </a:r>
            <a:r>
              <a:rPr lang="zh-CN" altLang="zh-CN" dirty="0"/>
              <a:t>所示。</a:t>
            </a:r>
          </a:p>
          <a:p>
            <a:endParaRPr lang="zh-CN" altLang="en-US" dirty="0"/>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265336"/>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88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699187047"/>
              </p:ext>
            </p:extLst>
          </p:nvPr>
        </p:nvGraphicFramePr>
        <p:xfrm>
          <a:off x="892097" y="3093177"/>
          <a:ext cx="10738624" cy="3051144"/>
        </p:xfrm>
        <a:graphic>
          <a:graphicData uri="http://schemas.openxmlformats.org/drawingml/2006/table">
            <a:tbl>
              <a:tblPr firstRow="1" firstCol="1" bandRow="1" bandCol="1">
                <a:tableStyleId>{5C22544A-7EE6-4342-B048-85BDC9FD1C3A}</a:tableStyleId>
              </a:tblPr>
              <a:tblGrid>
                <a:gridCol w="5369312"/>
                <a:gridCol w="5369312"/>
              </a:tblGrid>
              <a:tr h="426594">
                <a:tc>
                  <a:txBody>
                    <a:bodyPr/>
                    <a:lstStyle/>
                    <a:p>
                      <a:pPr indent="254000" algn="ctr">
                        <a:lnSpc>
                          <a:spcPts val="1365"/>
                        </a:lnSpc>
                        <a:spcBef>
                          <a:spcPts val="70"/>
                        </a:spcBef>
                        <a:spcAft>
                          <a:spcPts val="70"/>
                        </a:spcAft>
                      </a:pPr>
                      <a:r>
                        <a:rPr lang="zh-CN" sz="1800" b="1" kern="100" dirty="0">
                          <a:solidFill>
                            <a:schemeClr val="tx1"/>
                          </a:solidFill>
                          <a:effectLst/>
                        </a:rPr>
                        <a:t>实体按键名称</a:t>
                      </a:r>
                      <a:endParaRPr lang="zh-CN" sz="1800" b="1" kern="100" dirty="0">
                        <a:solidFill>
                          <a:schemeClr val="tx1"/>
                        </a:solidFill>
                        <a:effectLst/>
                        <a:latin typeface="方正兰亭中黑简体"/>
                        <a:cs typeface="Times New Roman" panose="02020603050405020304" pitchFamily="18" charset="0"/>
                      </a:endParaRPr>
                    </a:p>
                  </a:txBody>
                  <a:tcPr marL="68580" marR="68580" marT="0" marB="0" anchor="ctr"/>
                </a:tc>
                <a:tc>
                  <a:txBody>
                    <a:bodyPr/>
                    <a:lstStyle/>
                    <a:p>
                      <a:pPr algn="ctr">
                        <a:lnSpc>
                          <a:spcPts val="1365"/>
                        </a:lnSpc>
                        <a:spcBef>
                          <a:spcPts val="70"/>
                        </a:spcBef>
                        <a:spcAft>
                          <a:spcPts val="70"/>
                        </a:spcAft>
                      </a:pPr>
                      <a:r>
                        <a:rPr lang="zh-CN" sz="1800" b="1" kern="100" dirty="0">
                          <a:solidFill>
                            <a:schemeClr val="tx1"/>
                          </a:solidFill>
                          <a:effectLst/>
                        </a:rPr>
                        <a:t>作用</a:t>
                      </a:r>
                      <a:endParaRPr lang="zh-CN" sz="1800" b="1" kern="100" dirty="0">
                        <a:solidFill>
                          <a:schemeClr val="tx1"/>
                        </a:solidFill>
                        <a:effectLst/>
                        <a:latin typeface="方正兰亭中黑简体"/>
                        <a:cs typeface="Times New Roman" panose="02020603050405020304" pitchFamily="18" charset="0"/>
                      </a:endParaRPr>
                    </a:p>
                  </a:txBody>
                  <a:tcPr marL="68580" marR="68580" marT="0" marB="0" anchor="ctr"/>
                </a:tc>
              </a:tr>
              <a:tr h="437425">
                <a:tc>
                  <a:txBody>
                    <a:bodyPr/>
                    <a:lstStyle/>
                    <a:p>
                      <a:pPr algn="ctr">
                        <a:lnSpc>
                          <a:spcPts val="1400"/>
                        </a:lnSpc>
                        <a:spcBef>
                          <a:spcPts val="70"/>
                        </a:spcBef>
                        <a:spcAft>
                          <a:spcPts val="70"/>
                        </a:spcAft>
                      </a:pPr>
                      <a:r>
                        <a:rPr lang="en-US" sz="1800" b="1" kern="100" dirty="0">
                          <a:solidFill>
                            <a:schemeClr val="tx1"/>
                          </a:solidFill>
                          <a:effectLst/>
                        </a:rPr>
                        <a:t>power</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a:solidFill>
                            <a:schemeClr val="tx1"/>
                          </a:solidFill>
                          <a:effectLst/>
                        </a:rPr>
                        <a:t>电源键</a:t>
                      </a:r>
                      <a:endParaRPr lang="zh-CN" sz="1800" b="1" kern="10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r h="437425">
                <a:tc>
                  <a:txBody>
                    <a:bodyPr/>
                    <a:lstStyle/>
                    <a:p>
                      <a:pPr algn="ctr">
                        <a:lnSpc>
                          <a:spcPts val="1400"/>
                        </a:lnSpc>
                        <a:spcBef>
                          <a:spcPts val="70"/>
                        </a:spcBef>
                        <a:spcAft>
                          <a:spcPts val="70"/>
                        </a:spcAft>
                      </a:pPr>
                      <a:r>
                        <a:rPr lang="en-US" sz="1800" b="1" kern="100" dirty="0">
                          <a:solidFill>
                            <a:schemeClr val="tx1"/>
                          </a:solidFill>
                          <a:effectLst/>
                        </a:rPr>
                        <a:t>back</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a:solidFill>
                            <a:schemeClr val="tx1"/>
                          </a:solidFill>
                          <a:effectLst/>
                        </a:rPr>
                        <a:t>返回键</a:t>
                      </a:r>
                      <a:endParaRPr lang="zh-CN" sz="1800" b="1" kern="10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r h="437425">
                <a:tc>
                  <a:txBody>
                    <a:bodyPr/>
                    <a:lstStyle/>
                    <a:p>
                      <a:pPr algn="ctr">
                        <a:lnSpc>
                          <a:spcPts val="1400"/>
                        </a:lnSpc>
                        <a:spcBef>
                          <a:spcPts val="70"/>
                        </a:spcBef>
                        <a:spcAft>
                          <a:spcPts val="70"/>
                        </a:spcAft>
                      </a:pPr>
                      <a:r>
                        <a:rPr lang="en-US" sz="1800" b="1" kern="100" dirty="0">
                          <a:solidFill>
                            <a:schemeClr val="tx1"/>
                          </a:solidFill>
                          <a:effectLst/>
                        </a:rPr>
                        <a:t>menu</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a:solidFill>
                            <a:schemeClr val="tx1"/>
                          </a:solidFill>
                          <a:effectLst/>
                        </a:rPr>
                        <a:t>菜单键</a:t>
                      </a:r>
                      <a:endParaRPr lang="zh-CN" sz="1800" b="1" kern="10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r h="437425">
                <a:tc>
                  <a:txBody>
                    <a:bodyPr/>
                    <a:lstStyle/>
                    <a:p>
                      <a:pPr algn="ctr">
                        <a:lnSpc>
                          <a:spcPts val="1400"/>
                        </a:lnSpc>
                        <a:spcBef>
                          <a:spcPts val="70"/>
                        </a:spcBef>
                        <a:spcAft>
                          <a:spcPts val="70"/>
                        </a:spcAft>
                      </a:pPr>
                      <a:r>
                        <a:rPr lang="en-US" sz="1800" b="1" kern="100" dirty="0" err="1">
                          <a:solidFill>
                            <a:schemeClr val="tx1"/>
                          </a:solidFill>
                          <a:effectLst/>
                        </a:rPr>
                        <a:t>volume_up</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dirty="0">
                          <a:solidFill>
                            <a:schemeClr val="tx1"/>
                          </a:solidFill>
                          <a:effectLst/>
                        </a:rPr>
                        <a:t>音量增大</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r h="437425">
                <a:tc>
                  <a:txBody>
                    <a:bodyPr/>
                    <a:lstStyle/>
                    <a:p>
                      <a:pPr algn="ctr">
                        <a:lnSpc>
                          <a:spcPts val="1400"/>
                        </a:lnSpc>
                        <a:spcBef>
                          <a:spcPts val="70"/>
                        </a:spcBef>
                        <a:spcAft>
                          <a:spcPts val="70"/>
                        </a:spcAft>
                      </a:pPr>
                      <a:r>
                        <a:rPr lang="en-US" sz="1800" b="1" kern="100">
                          <a:solidFill>
                            <a:schemeClr val="tx1"/>
                          </a:solidFill>
                          <a:effectLst/>
                        </a:rPr>
                        <a:t>volume_down</a:t>
                      </a:r>
                      <a:endParaRPr lang="zh-CN" sz="1800" b="1" kern="10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dirty="0">
                          <a:solidFill>
                            <a:schemeClr val="tx1"/>
                          </a:solidFill>
                          <a:effectLst/>
                        </a:rPr>
                        <a:t>音量减小</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r h="437425">
                <a:tc>
                  <a:txBody>
                    <a:bodyPr/>
                    <a:lstStyle/>
                    <a:p>
                      <a:pPr indent="254000" algn="ctr">
                        <a:lnSpc>
                          <a:spcPts val="1400"/>
                        </a:lnSpc>
                        <a:spcBef>
                          <a:spcPts val="70"/>
                        </a:spcBef>
                        <a:spcAft>
                          <a:spcPts val="70"/>
                        </a:spcAft>
                      </a:pPr>
                      <a:r>
                        <a:rPr lang="en-US" sz="1800" b="1" kern="100">
                          <a:solidFill>
                            <a:schemeClr val="tx1"/>
                          </a:solidFill>
                          <a:effectLst/>
                        </a:rPr>
                        <a:t>home</a:t>
                      </a:r>
                      <a:endParaRPr lang="zh-CN" sz="1800" b="1" kern="10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c>
                  <a:txBody>
                    <a:bodyPr/>
                    <a:lstStyle/>
                    <a:p>
                      <a:pPr algn="ctr">
                        <a:lnSpc>
                          <a:spcPts val="1400"/>
                        </a:lnSpc>
                        <a:spcBef>
                          <a:spcPts val="70"/>
                        </a:spcBef>
                        <a:spcAft>
                          <a:spcPts val="70"/>
                        </a:spcAft>
                      </a:pPr>
                      <a:r>
                        <a:rPr lang="zh-CN" sz="1800" b="1" kern="100" dirty="0">
                          <a:solidFill>
                            <a:schemeClr val="tx1"/>
                          </a:solidFill>
                          <a:effectLst/>
                        </a:rPr>
                        <a:t>返回桌面</a:t>
                      </a:r>
                      <a:endParaRPr lang="zh-CN" sz="1800" b="1" kern="100" dirty="0">
                        <a:solidFill>
                          <a:schemeClr val="tx1"/>
                        </a:solidFill>
                        <a:effectLst/>
                        <a:latin typeface="Times New Roman" panose="02020603050405020304" pitchFamily="18" charset="0"/>
                        <a:ea typeface="方正兰亭刊宋简体"/>
                      </a:endParaRPr>
                    </a:p>
                  </a:txBody>
                  <a:tcPr marL="68580" marR="68580" marT="0" marB="0" anchor="ctr">
                    <a:solidFill>
                      <a:schemeClr val="accent2">
                        <a:lumMod val="40000"/>
                        <a:lumOff val="60000"/>
                      </a:schemeClr>
                    </a:solidFill>
                  </a:tcPr>
                </a:tc>
              </a:tr>
            </a:tbl>
          </a:graphicData>
        </a:graphic>
      </p:graphicFrame>
      <p:sp>
        <p:nvSpPr>
          <p:cNvPr id="5" name="矩形 4"/>
          <p:cNvSpPr/>
          <p:nvPr/>
        </p:nvSpPr>
        <p:spPr>
          <a:xfrm>
            <a:off x="4267406" y="2508354"/>
            <a:ext cx="37240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表</a:t>
            </a:r>
            <a:r>
              <a:rPr lang="en-US" altLang="zh-CN" b="1" kern="100" dirty="0">
                <a:latin typeface="Times New Roman" panose="02020603050405020304" pitchFamily="18" charset="0"/>
                <a:ea typeface="方正书宋简体"/>
              </a:rPr>
              <a:t>10-1  </a:t>
            </a:r>
            <a:r>
              <a:rPr lang="zh-CN" altLang="zh-CN" b="1" kern="100" dirty="0">
                <a:latin typeface="Times New Roman" panose="02020603050405020304" pitchFamily="18" charset="0"/>
                <a:ea typeface="方正书宋简体"/>
                <a:cs typeface="Times New Roman" panose="02020603050405020304" pitchFamily="18" charset="0"/>
              </a:rPr>
              <a:t>常见的实体按键名称和作用</a:t>
            </a:r>
            <a:endParaRPr lang="zh-CN" altLang="en-US" b="1" dirty="0"/>
          </a:p>
        </p:txBody>
      </p:sp>
    </p:spTree>
    <p:extLst>
      <p:ext uri="{BB962C8B-B14F-4D97-AF65-F5344CB8AC3E}">
        <p14:creationId xmlns:p14="http://schemas.microsoft.com/office/powerpoint/2010/main" val="1408363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10057" cy="4023360"/>
          </a:xfrm>
        </p:spPr>
        <p:txBody>
          <a:bodyPr/>
          <a:lstStyle/>
          <a:p>
            <a:r>
              <a:rPr lang="en-US" altLang="zh-CN" dirty="0">
                <a:solidFill>
                  <a:srgbClr val="C00000"/>
                </a:solidFill>
              </a:rPr>
              <a:t>9</a:t>
            </a:r>
            <a:r>
              <a:rPr lang="zh-CN" altLang="zh-CN" dirty="0">
                <a:solidFill>
                  <a:srgbClr val="C00000"/>
                </a:solidFill>
              </a:rPr>
              <a:t>．</a:t>
            </a:r>
            <a:r>
              <a:rPr lang="en-US" altLang="zh-CN" dirty="0">
                <a:solidFill>
                  <a:srgbClr val="C00000"/>
                </a:solidFill>
              </a:rPr>
              <a:t>watcher</a:t>
            </a:r>
            <a:endParaRPr lang="zh-CN" altLang="zh-CN" dirty="0">
              <a:solidFill>
                <a:srgbClr val="C00000"/>
              </a:solidFill>
            </a:endParaRPr>
          </a:p>
          <a:p>
            <a:r>
              <a:rPr lang="en-US" altLang="zh-CN" dirty="0" smtClean="0"/>
              <a:t>         </a:t>
            </a:r>
            <a:r>
              <a:rPr lang="zh-CN" altLang="zh-CN" dirty="0" smtClean="0"/>
              <a:t>使用</a:t>
            </a:r>
            <a:r>
              <a:rPr lang="en-US" altLang="zh-CN" dirty="0"/>
              <a:t>Android</a:t>
            </a:r>
            <a:r>
              <a:rPr lang="zh-CN" altLang="zh-CN" dirty="0"/>
              <a:t>手机的时候，经常会遇到这样的情况：手机用着用着，突然弹出一个对话框，提示当前</a:t>
            </a:r>
            <a:r>
              <a:rPr lang="en-US" altLang="zh-CN" dirty="0"/>
              <a:t>App</a:t>
            </a:r>
            <a:r>
              <a:rPr lang="zh-CN" altLang="zh-CN" dirty="0"/>
              <a:t>有新版本可用。对于用户来说，遇到这种对话框，又不想升级，那么按一下返回键就可以暂时把这个对话框关闭。但是这种对话框对于使用程序来操作手机的场景来说，就是一个灾难。</a:t>
            </a:r>
          </a:p>
          <a:p>
            <a:r>
              <a:rPr lang="en-US" altLang="zh-CN" dirty="0" smtClean="0"/>
              <a:t>        </a:t>
            </a:r>
            <a:r>
              <a:rPr lang="zh-CN" altLang="zh-CN" dirty="0" smtClean="0"/>
              <a:t>假设</a:t>
            </a:r>
            <a:r>
              <a:rPr lang="zh-CN" altLang="zh-CN" dirty="0"/>
              <a:t>现在有几百个游戏，需要通过</a:t>
            </a:r>
            <a:r>
              <a:rPr lang="en-US" altLang="zh-CN" dirty="0" err="1"/>
              <a:t>TapTap</a:t>
            </a:r>
            <a:r>
              <a:rPr lang="zh-CN" altLang="zh-CN" dirty="0"/>
              <a:t>搜索它们，并获取它们的下载量。正常的流程应该是下面这样。</a:t>
            </a:r>
          </a:p>
          <a:p>
            <a:endParaRPr lang="zh-CN" altLang="en-US" dirty="0"/>
          </a:p>
        </p:txBody>
      </p:sp>
    </p:spTree>
    <p:extLst>
      <p:ext uri="{BB962C8B-B14F-4D97-AF65-F5344CB8AC3E}">
        <p14:creationId xmlns:p14="http://schemas.microsoft.com/office/powerpoint/2010/main" val="320602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57244"/>
            <a:ext cx="10058400" cy="4023360"/>
          </a:xfrm>
        </p:spPr>
        <p:txBody>
          <a:bodyPr>
            <a:normAutofit fontScale="92500" lnSpcReduction="10000"/>
          </a:bodyPr>
          <a:lstStyle/>
          <a:p>
            <a:r>
              <a:rPr lang="zh-CN" altLang="zh-CN" dirty="0"/>
              <a:t>（</a:t>
            </a:r>
            <a:r>
              <a:rPr lang="en-US" altLang="zh-CN" dirty="0"/>
              <a:t>1</a:t>
            </a:r>
            <a:r>
              <a:rPr lang="zh-CN" altLang="zh-CN" dirty="0"/>
              <a:t>）初始位置：搜索框。</a:t>
            </a:r>
          </a:p>
          <a:p>
            <a:r>
              <a:rPr lang="zh-CN" altLang="zh-CN" dirty="0"/>
              <a:t>（</a:t>
            </a:r>
            <a:r>
              <a:rPr lang="en-US" altLang="zh-CN" dirty="0"/>
              <a:t>2</a:t>
            </a:r>
            <a:r>
              <a:rPr lang="zh-CN" altLang="zh-CN" dirty="0"/>
              <a:t>）清空搜索框原有的文字。</a:t>
            </a:r>
          </a:p>
          <a:p>
            <a:r>
              <a:rPr lang="zh-CN" altLang="zh-CN" dirty="0"/>
              <a:t>（</a:t>
            </a:r>
            <a:r>
              <a:rPr lang="en-US" altLang="zh-CN" dirty="0"/>
              <a:t>3</a:t>
            </a:r>
            <a:r>
              <a:rPr lang="zh-CN" altLang="zh-CN" dirty="0"/>
              <a:t>）输入游戏名字。</a:t>
            </a:r>
          </a:p>
          <a:p>
            <a:r>
              <a:rPr lang="zh-CN" altLang="zh-CN" dirty="0"/>
              <a:t>（</a:t>
            </a:r>
            <a:r>
              <a:rPr lang="en-US" altLang="zh-CN" dirty="0"/>
              <a:t>4</a:t>
            </a:r>
            <a:r>
              <a:rPr lang="zh-CN" altLang="zh-CN" dirty="0"/>
              <a:t>）点击搜索按钮。</a:t>
            </a:r>
          </a:p>
          <a:p>
            <a:r>
              <a:rPr lang="zh-CN" altLang="zh-CN" dirty="0"/>
              <a:t>（</a:t>
            </a:r>
            <a:r>
              <a:rPr lang="en-US" altLang="zh-CN" dirty="0"/>
              <a:t>5</a:t>
            </a:r>
            <a:r>
              <a:rPr lang="zh-CN" altLang="zh-CN" dirty="0"/>
              <a:t>）点击第</a:t>
            </a:r>
            <a:r>
              <a:rPr lang="en-US" altLang="zh-CN" dirty="0"/>
              <a:t>1</a:t>
            </a:r>
            <a:r>
              <a:rPr lang="zh-CN" altLang="zh-CN" dirty="0"/>
              <a:t>个搜索结果进入游戏详情页。</a:t>
            </a:r>
          </a:p>
          <a:p>
            <a:r>
              <a:rPr lang="zh-CN" altLang="zh-CN" dirty="0"/>
              <a:t>（</a:t>
            </a:r>
            <a:r>
              <a:rPr lang="en-US" altLang="zh-CN" dirty="0"/>
              <a:t>6</a:t>
            </a:r>
            <a:r>
              <a:rPr lang="zh-CN" altLang="zh-CN" dirty="0"/>
              <a:t>）从游戏详情页获取下载量。</a:t>
            </a:r>
          </a:p>
          <a:p>
            <a:r>
              <a:rPr lang="zh-CN" altLang="zh-CN" dirty="0"/>
              <a:t>（</a:t>
            </a:r>
            <a:r>
              <a:rPr lang="en-US" altLang="zh-CN" dirty="0"/>
              <a:t>7</a:t>
            </a:r>
            <a:r>
              <a:rPr lang="zh-CN" altLang="zh-CN" dirty="0"/>
              <a:t>）点击实体按键</a:t>
            </a:r>
            <a:r>
              <a:rPr lang="en-US" altLang="zh-CN" dirty="0"/>
              <a:t>back</a:t>
            </a:r>
            <a:r>
              <a:rPr lang="zh-CN" altLang="zh-CN" dirty="0"/>
              <a:t>返回搜索界面。</a:t>
            </a:r>
          </a:p>
          <a:p>
            <a:r>
              <a:rPr lang="zh-CN" altLang="zh-CN" dirty="0"/>
              <a:t>（</a:t>
            </a:r>
            <a:r>
              <a:rPr lang="en-US" altLang="zh-CN" dirty="0"/>
              <a:t>8</a:t>
            </a:r>
            <a:r>
              <a:rPr lang="zh-CN" altLang="zh-CN" dirty="0"/>
              <a:t>）转到步骤（</a:t>
            </a:r>
            <a:r>
              <a:rPr lang="en-US" altLang="zh-CN" dirty="0"/>
              <a:t>1</a:t>
            </a:r>
            <a:r>
              <a:rPr lang="zh-CN" altLang="zh-CN" dirty="0"/>
              <a:t>）。</a:t>
            </a:r>
          </a:p>
          <a:p>
            <a:endParaRPr lang="zh-CN" altLang="en-US" dirty="0"/>
          </a:p>
        </p:txBody>
      </p:sp>
      <p:pic>
        <p:nvPicPr>
          <p:cNvPr id="29698" name="图片 8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3857" y="1845734"/>
            <a:ext cx="2316279" cy="401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85655" y="5869094"/>
            <a:ext cx="3993401" cy="369332"/>
          </a:xfrm>
          <a:prstGeom prst="rect">
            <a:avLst/>
          </a:prstGeom>
        </p:spPr>
        <p:txBody>
          <a:bodyPr wrap="none">
            <a:spAutoFit/>
          </a:bodyPr>
          <a:lstStyle/>
          <a:p>
            <a:pPr algn="ctr">
              <a:spcAft>
                <a:spcPts val="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10-28  </a:t>
            </a:r>
            <a:r>
              <a:rPr lang="zh-CN" altLang="zh-CN" b="1" kern="1000" dirty="0">
                <a:latin typeface="方正兰亭黑简体"/>
                <a:cs typeface="Times New Roman" panose="02020603050405020304" pitchFamily="18" charset="0"/>
              </a:rPr>
              <a:t>假设手机屏幕当前在详情页</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186892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551" y="1845734"/>
            <a:ext cx="10230129" cy="4023360"/>
          </a:xfrm>
        </p:spPr>
        <p:txBody>
          <a:bodyPr/>
          <a:lstStyle/>
          <a:p>
            <a:r>
              <a:rPr lang="en-US" altLang="zh-CN" dirty="0" smtClean="0"/>
              <a:t>         </a:t>
            </a:r>
            <a:r>
              <a:rPr lang="zh-CN" altLang="zh-CN" dirty="0" smtClean="0"/>
              <a:t>在</a:t>
            </a:r>
            <a:r>
              <a:rPr lang="zh-CN" altLang="zh-CN" dirty="0"/>
              <a:t>正常情况下，可以按照从（</a:t>
            </a:r>
            <a:r>
              <a:rPr lang="en-US" altLang="zh-CN" dirty="0"/>
              <a:t>1</a:t>
            </a:r>
            <a:r>
              <a:rPr lang="zh-CN" altLang="zh-CN" dirty="0"/>
              <a:t>）～（</a:t>
            </a:r>
            <a:r>
              <a:rPr lang="en-US" altLang="zh-CN" dirty="0"/>
              <a:t>8</a:t>
            </a:r>
            <a:r>
              <a:rPr lang="zh-CN" altLang="zh-CN" dirty="0"/>
              <a:t>）的顺序循环往复，直到搜索完所有的游戏。但是如果在第（</a:t>
            </a:r>
            <a:r>
              <a:rPr lang="en-US" altLang="zh-CN" dirty="0"/>
              <a:t>6</a:t>
            </a:r>
            <a:r>
              <a:rPr lang="zh-CN" altLang="zh-CN" dirty="0"/>
              <a:t>）步获取了下载量以后，突然弹出了升级提示框</a:t>
            </a:r>
            <a:r>
              <a:rPr lang="zh-CN" altLang="zh-CN" dirty="0" smtClean="0"/>
              <a:t>。</a:t>
            </a:r>
            <a:endParaRPr lang="en-US" altLang="zh-CN" dirty="0" smtClean="0"/>
          </a:p>
          <a:p>
            <a:r>
              <a:rPr lang="en-US" altLang="zh-CN" dirty="0"/>
              <a:t> </a:t>
            </a:r>
            <a:r>
              <a:rPr lang="en-US" altLang="zh-CN" dirty="0" smtClean="0"/>
              <a:t>        </a:t>
            </a:r>
            <a:r>
              <a:rPr lang="zh-CN" altLang="zh-CN" dirty="0" smtClean="0"/>
              <a:t>此时</a:t>
            </a:r>
            <a:r>
              <a:rPr lang="zh-CN" altLang="zh-CN" dirty="0"/>
              <a:t>由于程序不知道弹出了框，它还在执行第（</a:t>
            </a:r>
            <a:r>
              <a:rPr lang="en-US" altLang="zh-CN" dirty="0"/>
              <a:t>7</a:t>
            </a:r>
            <a:r>
              <a:rPr lang="zh-CN" altLang="zh-CN" dirty="0"/>
              <a:t>）步，按下了返回键</a:t>
            </a:r>
            <a:r>
              <a:rPr lang="zh-CN" altLang="zh-CN" dirty="0" smtClean="0"/>
              <a:t>。</a:t>
            </a:r>
            <a:endParaRPr lang="en-US" altLang="zh-CN" dirty="0" smtClean="0"/>
          </a:p>
          <a:p>
            <a:r>
              <a:rPr lang="en-US" altLang="zh-CN" dirty="0"/>
              <a:t> </a:t>
            </a:r>
            <a:r>
              <a:rPr lang="en-US" altLang="zh-CN" dirty="0" smtClean="0"/>
              <a:t>        </a:t>
            </a:r>
            <a:r>
              <a:rPr lang="zh-CN" altLang="zh-CN" dirty="0" smtClean="0"/>
              <a:t>此时</a:t>
            </a:r>
            <a:r>
              <a:rPr lang="zh-CN" altLang="zh-CN" dirty="0"/>
              <a:t>仅仅是关闭了升级提示的对话框，手机屏幕仍然还处于游戏的详情页，但是程序以为已经返回了搜索界面，于是尝试操作搜索框。可是在详情页根本就没有搜索框，于是就会导致程序报错。</a:t>
            </a:r>
          </a:p>
          <a:p>
            <a:endParaRPr lang="zh-CN" altLang="en-US" dirty="0"/>
          </a:p>
        </p:txBody>
      </p:sp>
    </p:spTree>
    <p:extLst>
      <p:ext uri="{BB962C8B-B14F-4D97-AF65-F5344CB8AC3E}">
        <p14:creationId xmlns:p14="http://schemas.microsoft.com/office/powerpoint/2010/main" val="1107925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这种情况当然可以使用</a:t>
            </a:r>
            <a:r>
              <a:rPr lang="en-US" altLang="zh-CN" dirty="0" smtClean="0"/>
              <a:t>exists</a:t>
            </a:r>
            <a:r>
              <a:rPr lang="zh-CN" altLang="zh-CN" dirty="0" smtClean="0"/>
              <a:t>来判断搜索框是否存在。但问题在于，即使知道了搜索框不在，却并不能解决该问题。因为根本原因在于手机屏幕和程序出现了不同步，要解决问题，就需要让它们同步。</a:t>
            </a:r>
          </a:p>
          <a:p>
            <a:r>
              <a:rPr lang="en-US" altLang="zh-CN" dirty="0" smtClean="0"/>
              <a:t>        </a:t>
            </a:r>
            <a:r>
              <a:rPr lang="zh-CN" altLang="zh-CN" dirty="0" smtClean="0"/>
              <a:t>使用</a:t>
            </a:r>
            <a:r>
              <a:rPr lang="en-US" altLang="zh-CN" dirty="0" smtClean="0"/>
              <a:t>watcher</a:t>
            </a:r>
            <a:r>
              <a:rPr lang="zh-CN" altLang="zh-CN" dirty="0" smtClean="0"/>
              <a:t>可以让程序在找不到元素时自动尝试解决问题。假设目前手机屏幕所在的界面为详情页，如图</a:t>
            </a:r>
            <a:r>
              <a:rPr lang="en-US" altLang="zh-CN" dirty="0" smtClean="0"/>
              <a:t>10-28</a:t>
            </a:r>
            <a:r>
              <a:rPr lang="zh-CN" altLang="zh-CN" dirty="0" smtClean="0"/>
              <a:t>所示。</a:t>
            </a:r>
          </a:p>
          <a:p>
            <a:endParaRPr lang="zh-CN" altLang="en-US" dirty="0"/>
          </a:p>
        </p:txBody>
      </p:sp>
    </p:spTree>
    <p:extLst>
      <p:ext uri="{BB962C8B-B14F-4D97-AF65-F5344CB8AC3E}">
        <p14:creationId xmlns:p14="http://schemas.microsoft.com/office/powerpoint/2010/main" val="350743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10</a:t>
            </a:r>
            <a:r>
              <a:rPr lang="zh-CN" altLang="zh-CN" dirty="0">
                <a:solidFill>
                  <a:srgbClr val="C00000"/>
                </a:solidFill>
              </a:rPr>
              <a:t>．其他操作</a:t>
            </a:r>
          </a:p>
          <a:p>
            <a:r>
              <a:rPr lang="en-US" altLang="zh-CN" dirty="0" smtClean="0"/>
              <a:t>         Android</a:t>
            </a:r>
            <a:r>
              <a:rPr lang="zh-CN" altLang="zh-CN" dirty="0"/>
              <a:t>的</a:t>
            </a:r>
            <a:r>
              <a:rPr lang="en-US" altLang="zh-CN" dirty="0"/>
              <a:t>UI </a:t>
            </a:r>
            <a:r>
              <a:rPr lang="en-US" altLang="zh-CN" dirty="0" err="1"/>
              <a:t>Automator</a:t>
            </a:r>
            <a:r>
              <a:rPr lang="zh-CN" altLang="zh-CN" dirty="0"/>
              <a:t>框架可以实现所有图形界面的操作，只要是人能做的它都能做。</a:t>
            </a:r>
            <a:r>
              <a:rPr lang="en-US" altLang="zh-CN" dirty="0"/>
              <a:t>Python</a:t>
            </a:r>
            <a:r>
              <a:rPr lang="zh-CN" altLang="zh-CN" dirty="0"/>
              <a:t>的</a:t>
            </a:r>
            <a:r>
              <a:rPr lang="en-US" altLang="zh-CN" dirty="0" err="1"/>
              <a:t>uiautomator</a:t>
            </a:r>
            <a:r>
              <a:rPr lang="zh-CN" altLang="zh-CN" dirty="0"/>
              <a:t>库完整实现了这些操作。但是由于一些操作对于开发爬虫来说并没有什么作用，例如双指缩放屏幕、旋转屏幕等操作。本书对于这些暂时用不到的操作省略。感兴趣的读者可以参阅</a:t>
            </a:r>
            <a:r>
              <a:rPr lang="en-US" altLang="zh-CN" dirty="0" err="1"/>
              <a:t>uiautomator</a:t>
            </a:r>
            <a:r>
              <a:rPr lang="zh-CN" altLang="zh-CN" dirty="0"/>
              <a:t>的官方文档。</a:t>
            </a:r>
          </a:p>
          <a:p>
            <a:endParaRPr lang="zh-CN" altLang="en-US" dirty="0"/>
          </a:p>
        </p:txBody>
      </p:sp>
    </p:spTree>
    <p:extLst>
      <p:ext uri="{BB962C8B-B14F-4D97-AF65-F5344CB8AC3E}">
        <p14:creationId xmlns:p14="http://schemas.microsoft.com/office/powerpoint/2010/main" val="111928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
                <a:solidFill>
                  <a:srgbClr val="0070C0"/>
                </a:solidFill>
                <a:latin typeface="华文行楷" panose="02010800040101010101" pitchFamily="2" charset="-122"/>
                <a:ea typeface="华文行楷" panose="02010800040101010101" pitchFamily="2" charset="-122"/>
                <a:cs typeface="+mn-cs"/>
              </a:rPr>
              <a:t>10.2  </a:t>
            </a:r>
            <a:r>
              <a:rPr lang="zh-CN" altLang="en-US" sz="4000" dirty="0" bmk="">
                <a:solidFill>
                  <a:srgbClr val="0070C0"/>
                </a:solidFill>
                <a:latin typeface="华文行楷" panose="02010800040101010101" pitchFamily="2" charset="-122"/>
                <a:ea typeface="华文行楷" panose="02010800040101010101" pitchFamily="2" charset="-122"/>
                <a:cs typeface="+mn-cs"/>
              </a:rPr>
              <a:t>综合</a:t>
            </a:r>
            <a:r>
              <a:rPr lang="zh-CN" altLang="en-US" sz="4000" dirty="0" bmk="">
                <a:solidFill>
                  <a:srgbClr val="0070C0"/>
                </a:solidFill>
                <a:latin typeface="华文行楷" panose="02010800040101010101" pitchFamily="2" charset="-122"/>
                <a:ea typeface="华文行楷" panose="02010800040101010101" pitchFamily="2" charset="-122"/>
                <a:cs typeface="+mn-cs"/>
              </a:rPr>
              <a:t>应用</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878715" y="2032389"/>
            <a:ext cx="1027696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189330">
                <a:solidFill>
                  <a:srgbClr val="7030A0"/>
                </a:solidFill>
                <a:latin typeface="黑体" panose="02010609060101010101" pitchFamily="49" charset="-122"/>
                <a:ea typeface="黑体" panose="02010609060101010101" pitchFamily="49" charset="-122"/>
              </a:rPr>
              <a:t>10.2.1  </a:t>
            </a:r>
            <a:r>
              <a:rPr lang="zh-CN" altLang="en-US" sz="4000" spc="-50" dirty="0" bmk="_Toc500189330">
                <a:solidFill>
                  <a:srgbClr val="7030A0"/>
                </a:solidFill>
                <a:latin typeface="黑体" panose="02010609060101010101" pitchFamily="49" charset="-122"/>
                <a:ea typeface="黑体" panose="02010609060101010101" pitchFamily="49" charset="-122"/>
              </a:rPr>
              <a:t>单设备应用</a:t>
            </a:r>
            <a:endParaRPr lang="zh-CN" altLang="en-US" sz="4000" spc="-50" dirty="0" bmk="_Toc500189327">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设想这样一个场景，你需要每天晚上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点给女朋友发送一条晚安微信，但是那个时间你可能正在打游戏，忘记发微信了。</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．微信自动发信器</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，可以做一个自动发送微信的程序，每天晚上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点自动打开微信，打开女朋友的聊天窗口，从数据库里随机选择一条晚安短信，并自动发送出去。</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68212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5" y="1845734"/>
            <a:ext cx="10850136" cy="4023360"/>
          </a:xfrm>
        </p:spPr>
        <p:txBody>
          <a:bodyPr/>
          <a:lstStyle/>
          <a:p>
            <a:r>
              <a:rPr lang="en-US" altLang="zh-CN" dirty="0" smtClean="0"/>
              <a:t>         App</a:t>
            </a:r>
            <a:r>
              <a:rPr lang="zh-CN" altLang="zh-CN" dirty="0"/>
              <a:t>爬虫可以实现自动滚动屏幕，自动单击进入详情页。凡是人可以对手机进行的操作，</a:t>
            </a:r>
            <a:r>
              <a:rPr lang="en-US" altLang="zh-CN" dirty="0"/>
              <a:t>App</a:t>
            </a:r>
            <a:r>
              <a:rPr lang="zh-CN" altLang="zh-CN" dirty="0"/>
              <a:t>爬虫都可以进行。</a:t>
            </a:r>
          </a:p>
          <a:p>
            <a:r>
              <a:rPr lang="en-US" altLang="zh-CN" dirty="0" smtClean="0"/>
              <a:t>          </a:t>
            </a:r>
            <a:r>
              <a:rPr lang="en-US" altLang="zh-CN" dirty="0" err="1" smtClean="0"/>
              <a:t>UiAutomator</a:t>
            </a:r>
            <a:r>
              <a:rPr lang="zh-CN" altLang="zh-CN" dirty="0"/>
              <a:t>是</a:t>
            </a:r>
            <a:r>
              <a:rPr lang="en-US" altLang="zh-CN" dirty="0"/>
              <a:t>Google</a:t>
            </a:r>
            <a:r>
              <a:rPr lang="zh-CN" altLang="zh-CN" dirty="0"/>
              <a:t>官方提供的</a:t>
            </a:r>
            <a:r>
              <a:rPr lang="en-US" altLang="zh-CN" dirty="0"/>
              <a:t>Android</a:t>
            </a:r>
            <a:r>
              <a:rPr lang="zh-CN" altLang="zh-CN" dirty="0"/>
              <a:t>自动化图形接口测试框架。通过它可以实现对</a:t>
            </a:r>
            <a:r>
              <a:rPr lang="en-US" altLang="zh-CN" dirty="0"/>
              <a:t>Android</a:t>
            </a:r>
            <a:r>
              <a:rPr lang="zh-CN" altLang="zh-CN" dirty="0"/>
              <a:t>设备屏幕的各种操作，或者直接从屏幕上读取文字</a:t>
            </a:r>
            <a:r>
              <a:rPr lang="zh-CN" altLang="zh-CN" dirty="0" smtClean="0"/>
              <a:t>。</a:t>
            </a:r>
            <a:endParaRPr lang="en-US" altLang="zh-CN" dirty="0" smtClean="0"/>
          </a:p>
          <a:p>
            <a:r>
              <a:rPr lang="en-US" altLang="zh-CN" dirty="0"/>
              <a:t> </a:t>
            </a:r>
            <a:r>
              <a:rPr lang="en-US" altLang="zh-CN" dirty="0" smtClean="0"/>
              <a:t>        </a:t>
            </a:r>
            <a:r>
              <a:rPr lang="zh-CN" altLang="zh-CN" dirty="0" smtClean="0"/>
              <a:t>大部</a:t>
            </a:r>
            <a:r>
              <a:rPr lang="zh-CN" altLang="zh-CN" dirty="0"/>
              <a:t>分系统版本大于</a:t>
            </a:r>
            <a:r>
              <a:rPr lang="en-US" altLang="zh-CN" dirty="0"/>
              <a:t>4.1</a:t>
            </a:r>
            <a:r>
              <a:rPr lang="zh-CN" altLang="zh-CN" dirty="0"/>
              <a:t>的</a:t>
            </a:r>
            <a:r>
              <a:rPr lang="en-US" altLang="zh-CN" dirty="0"/>
              <a:t>Android</a:t>
            </a:r>
            <a:r>
              <a:rPr lang="zh-CN" altLang="zh-CN" dirty="0"/>
              <a:t>系统，都会内置</a:t>
            </a:r>
            <a:r>
              <a:rPr lang="en-US" altLang="zh-CN" dirty="0" err="1"/>
              <a:t>UiAutomator</a:t>
            </a:r>
            <a:r>
              <a:rPr lang="zh-CN" altLang="zh-CN" dirty="0"/>
              <a:t>。小米手机原装的</a:t>
            </a:r>
            <a:r>
              <a:rPr lang="en-US" altLang="zh-CN" dirty="0"/>
              <a:t>MIUI</a:t>
            </a:r>
            <a:r>
              <a:rPr lang="zh-CN" altLang="zh-CN" dirty="0"/>
              <a:t>系统除外，</a:t>
            </a:r>
            <a:r>
              <a:rPr lang="en-US" altLang="zh-CN" dirty="0"/>
              <a:t>MIUI</a:t>
            </a:r>
            <a:r>
              <a:rPr lang="zh-CN" altLang="zh-CN" dirty="0"/>
              <a:t>系统</a:t>
            </a:r>
            <a:r>
              <a:rPr lang="en-US" altLang="zh-CN" dirty="0" err="1"/>
              <a:t>UiAutomator</a:t>
            </a:r>
            <a:r>
              <a:rPr lang="zh-CN" altLang="zh-CN" dirty="0"/>
              <a:t>被移除了，需要刷开发版或者换其他系统才能使用。</a:t>
            </a:r>
          </a:p>
          <a:p>
            <a:endParaRPr lang="zh-CN" altLang="en-US" dirty="0"/>
          </a:p>
        </p:txBody>
      </p:sp>
    </p:spTree>
    <p:extLst>
      <p:ext uri="{BB962C8B-B14F-4D97-AF65-F5344CB8AC3E}">
        <p14:creationId xmlns:p14="http://schemas.microsoft.com/office/powerpoint/2010/main" val="595579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7055" y="2054085"/>
            <a:ext cx="10058400" cy="4023360"/>
          </a:xfrm>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这个</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自动发送微信的程序应该具备如下的功能</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1</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）自动点亮屏幕。</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2</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）自动从桌面点开微信。</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3</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）自动从微信最近联系人列表中找到女朋友。</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4</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）自动点开聊天窗口，输入内容。</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5</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）自动发送聊天内容。</a:t>
            </a:r>
            <a:endParaRPr lang="zh-CN" altLang="en-US" dirty="0">
              <a:solidFill>
                <a:schemeClr val="tx1"/>
              </a:solidFill>
            </a:endParaRPr>
          </a:p>
          <a:p>
            <a:endParaRPr lang="zh-CN" altLang="en-US" dirty="0"/>
          </a:p>
        </p:txBody>
      </p:sp>
      <p:pic>
        <p:nvPicPr>
          <p:cNvPr id="31746" name="图片 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766" y="1831976"/>
            <a:ext cx="2208477" cy="390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318917" y="5754279"/>
            <a:ext cx="6096000" cy="646331"/>
          </a:xfrm>
          <a:prstGeom prst="rect">
            <a:avLst/>
          </a:prstGeom>
        </p:spPr>
        <p:txBody>
          <a:bodyPr>
            <a:spAutoFit/>
          </a:bodyPr>
          <a:lstStyle/>
          <a:p>
            <a:pPr algn="ctr">
              <a:spcAft>
                <a:spcPts val="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10-29  </a:t>
            </a:r>
            <a:r>
              <a:rPr lang="zh-CN" altLang="zh-CN" b="1" kern="1000" dirty="0">
                <a:latin typeface="方正兰亭黑简体"/>
                <a:cs typeface="Times New Roman" panose="02020603050405020304" pitchFamily="18" charset="0"/>
              </a:rPr>
              <a:t>在没有输入内容时，</a:t>
            </a:r>
            <a:r>
              <a:rPr lang="en-US" altLang="zh-CN" b="1" kern="1000" dirty="0">
                <a:latin typeface="方正兰亭黑简体"/>
                <a:cs typeface="Times New Roman" panose="02020603050405020304" pitchFamily="18" charset="0"/>
              </a:rPr>
              <a:t/>
            </a:r>
            <a:br>
              <a:rPr lang="en-US" altLang="zh-CN" b="1" kern="1000" dirty="0">
                <a:latin typeface="方正兰亭黑简体"/>
                <a:cs typeface="Times New Roman" panose="02020603050405020304" pitchFamily="18" charset="0"/>
              </a:rPr>
            </a:br>
            <a:r>
              <a:rPr lang="zh-CN" altLang="zh-CN" b="1" kern="1000" dirty="0">
                <a:latin typeface="方正兰亭黑简体"/>
                <a:cs typeface="Times New Roman" panose="02020603050405020304" pitchFamily="18" charset="0"/>
              </a:rPr>
              <a:t>微信没有“发送”按钮</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112236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为了</a:t>
            </a:r>
            <a:r>
              <a:rPr lang="zh-CN" altLang="zh-CN" dirty="0"/>
              <a:t>能够简化代码，需要首先去掉手机的屏锁，保证一点亮屏幕就能直接进入桌面。虽然</a:t>
            </a:r>
            <a:r>
              <a:rPr lang="en-US" altLang="zh-CN" dirty="0"/>
              <a:t>Python</a:t>
            </a:r>
            <a:r>
              <a:rPr lang="zh-CN" altLang="zh-CN" dirty="0"/>
              <a:t>的</a:t>
            </a:r>
            <a:r>
              <a:rPr lang="en-US" altLang="zh-CN" dirty="0" err="1"/>
              <a:t>uiautomator</a:t>
            </a:r>
            <a:r>
              <a:rPr lang="zh-CN" altLang="zh-CN" dirty="0"/>
              <a:t>是可以操作屏幕实现自动滑动解锁，甚至直接输入密码或者自动找出图像解锁密码的，但是这样会增加工作量，反而不划算。</a:t>
            </a:r>
          </a:p>
          <a:p>
            <a:r>
              <a:rPr lang="en-US" altLang="zh-CN" dirty="0" smtClean="0"/>
              <a:t>         </a:t>
            </a:r>
            <a:r>
              <a:rPr lang="zh-CN" altLang="zh-CN" dirty="0" smtClean="0"/>
              <a:t>一般</a:t>
            </a:r>
            <a:r>
              <a:rPr lang="zh-CN" altLang="zh-CN" dirty="0"/>
              <a:t>在</a:t>
            </a:r>
            <a:r>
              <a:rPr lang="en-US" altLang="zh-CN" dirty="0"/>
              <a:t>Android</a:t>
            </a:r>
            <a:r>
              <a:rPr lang="zh-CN" altLang="zh-CN" dirty="0"/>
              <a:t>的系统设置中，在“屏锁、密码和指纹”或者“安全设置”里面可以找到去除屏锁的选项。</a:t>
            </a:r>
          </a:p>
          <a:p>
            <a:r>
              <a:rPr lang="en-US" altLang="zh-CN" dirty="0" smtClean="0"/>
              <a:t>        </a:t>
            </a:r>
            <a:r>
              <a:rPr lang="zh-CN" altLang="zh-CN" dirty="0" smtClean="0"/>
              <a:t>去除</a:t>
            </a:r>
            <a:r>
              <a:rPr lang="zh-CN" altLang="zh-CN" dirty="0"/>
              <a:t>屏锁以后，使用</a:t>
            </a:r>
            <a:r>
              <a:rPr lang="en-US" altLang="zh-CN" dirty="0"/>
              <a:t>USB</a:t>
            </a:r>
            <a:r>
              <a:rPr lang="zh-CN" altLang="zh-CN" dirty="0"/>
              <a:t>与计算机保持连接。这样准备工作就做好了。</a:t>
            </a:r>
          </a:p>
          <a:p>
            <a:endParaRPr lang="zh-CN" altLang="en-US" dirty="0"/>
          </a:p>
        </p:txBody>
      </p:sp>
    </p:spTree>
    <p:extLst>
      <p:ext uri="{BB962C8B-B14F-4D97-AF65-F5344CB8AC3E}">
        <p14:creationId xmlns:p14="http://schemas.microsoft.com/office/powerpoint/2010/main" val="2987843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en-US" altLang="zh-CN" dirty="0" smtClean="0"/>
              <a:t>         </a:t>
            </a:r>
            <a:r>
              <a:rPr lang="zh-CN" altLang="zh-CN" dirty="0" smtClean="0"/>
              <a:t>点</a:t>
            </a:r>
            <a:r>
              <a:rPr lang="zh-CN" altLang="zh-CN" dirty="0"/>
              <a:t>亮屏幕以后，程序应该要去寻找微信图标，如果当前屏幕页找不到，那么就左右滑动屏幕，直到找到为止。对于小米手机的系统来说，所有图标都是直接摆放在桌面上的，直接左右拖动就能找到。而另外大部分</a:t>
            </a:r>
            <a:r>
              <a:rPr lang="en-US" altLang="zh-CN" dirty="0"/>
              <a:t>Android</a:t>
            </a:r>
            <a:r>
              <a:rPr lang="zh-CN" altLang="zh-CN" dirty="0"/>
              <a:t>手机，都有一个“抽屉”的功能，很多</a:t>
            </a:r>
            <a:r>
              <a:rPr lang="en-US" altLang="zh-CN" dirty="0"/>
              <a:t>App</a:t>
            </a:r>
            <a:r>
              <a:rPr lang="zh-CN" altLang="zh-CN" dirty="0"/>
              <a:t>都要进入抽屉以后才能找到。对于这种情况，建议把微信的快捷方式添加到桌面，这样可以减少进入抽屉的步骤。</a:t>
            </a:r>
          </a:p>
          <a:p>
            <a:r>
              <a:rPr lang="en-US" altLang="zh-CN" dirty="0" smtClean="0"/>
              <a:t>         </a:t>
            </a:r>
            <a:r>
              <a:rPr lang="zh-CN" altLang="zh-CN" dirty="0" smtClean="0"/>
              <a:t>进</a:t>
            </a:r>
            <a:r>
              <a:rPr lang="zh-CN" altLang="zh-CN" dirty="0"/>
              <a:t>入微信以后，寻找名字为“女朋友”的微信号，为了防止女朋友随时改微信名字导致程序失效，建议给女朋友的微信添加一个备注名。之后就直接用这个备注名来寻找。如果当前屏幕找不到，那就向下滚动屏幕，直到找到为止</a:t>
            </a:r>
            <a:r>
              <a:rPr lang="zh-CN" altLang="zh-CN" dirty="0" smtClean="0"/>
              <a:t>。</a:t>
            </a:r>
            <a:endParaRPr lang="zh-CN" altLang="zh-CN" dirty="0"/>
          </a:p>
        </p:txBody>
      </p:sp>
    </p:spTree>
    <p:extLst>
      <p:ext uri="{BB962C8B-B14F-4D97-AF65-F5344CB8AC3E}">
        <p14:creationId xmlns:p14="http://schemas.microsoft.com/office/powerpoint/2010/main" val="2999817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进入</a:t>
            </a:r>
            <a:r>
              <a:rPr lang="zh-CN" altLang="zh-CN" dirty="0"/>
              <a:t>聊天窗口以后，找到输入框，输入文本并单击发送按钮就是很常见的操作了</a:t>
            </a:r>
            <a:r>
              <a:rPr lang="zh-CN" altLang="zh-CN" dirty="0" smtClean="0"/>
              <a:t>。</a:t>
            </a:r>
            <a:endParaRPr lang="en-US" altLang="zh-CN" dirty="0" smtClean="0"/>
          </a:p>
          <a:p>
            <a:r>
              <a:rPr lang="en-US" altLang="zh-CN" dirty="0"/>
              <a:t> </a:t>
            </a:r>
            <a:r>
              <a:rPr lang="en-US" altLang="zh-CN" dirty="0" smtClean="0"/>
              <a:t>        </a:t>
            </a:r>
            <a:r>
              <a:rPr lang="zh-CN" altLang="zh-CN" dirty="0" smtClean="0"/>
              <a:t>唯一</a:t>
            </a:r>
            <a:r>
              <a:rPr lang="zh-CN" altLang="zh-CN" dirty="0"/>
              <a:t>需要注意的是，对于微信聊天界面，在初始没有输入文字的时候，是没有“发送”按钮的，只有一个表情按钮和一个“</a:t>
            </a:r>
            <a:r>
              <a:rPr lang="en-US" altLang="zh-CN" dirty="0"/>
              <a:t>+</a:t>
            </a:r>
            <a:r>
              <a:rPr lang="zh-CN" altLang="zh-CN" dirty="0"/>
              <a:t>”号，如图</a:t>
            </a:r>
            <a:r>
              <a:rPr lang="en-US" altLang="zh-CN" dirty="0"/>
              <a:t>10-29</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395538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．创建</a:t>
            </a:r>
            <a:r>
              <a:rPr lang="en-US" altLang="zh-CN" dirty="0">
                <a:solidFill>
                  <a:srgbClr val="C00000"/>
                </a:solidFill>
              </a:rPr>
              <a:t>Mac OS</a:t>
            </a:r>
            <a:r>
              <a:rPr lang="zh-CN" altLang="zh-CN" dirty="0">
                <a:solidFill>
                  <a:srgbClr val="C00000"/>
                </a:solidFill>
              </a:rPr>
              <a:t>与</a:t>
            </a:r>
            <a:r>
              <a:rPr lang="en-US" altLang="zh-CN" dirty="0">
                <a:solidFill>
                  <a:srgbClr val="C00000"/>
                </a:solidFill>
              </a:rPr>
              <a:t>Linux</a:t>
            </a:r>
            <a:r>
              <a:rPr lang="zh-CN" altLang="zh-CN" dirty="0">
                <a:solidFill>
                  <a:srgbClr val="C00000"/>
                </a:solidFill>
              </a:rPr>
              <a:t>定时任务</a:t>
            </a:r>
          </a:p>
          <a:p>
            <a:r>
              <a:rPr lang="en-US" altLang="zh-CN" dirty="0" smtClean="0"/>
              <a:t>         </a:t>
            </a:r>
            <a:r>
              <a:rPr lang="zh-CN" altLang="zh-CN" dirty="0" smtClean="0"/>
              <a:t>对于</a:t>
            </a:r>
            <a:r>
              <a:rPr lang="en-US" altLang="zh-CN" dirty="0"/>
              <a:t>Mac OS</a:t>
            </a:r>
            <a:r>
              <a:rPr lang="zh-CN" altLang="zh-CN" dirty="0"/>
              <a:t>与</a:t>
            </a:r>
            <a:r>
              <a:rPr lang="en-US" altLang="zh-CN" dirty="0"/>
              <a:t>Linux</a:t>
            </a:r>
            <a:r>
              <a:rPr lang="zh-CN" altLang="zh-CN" dirty="0"/>
              <a:t>，可以使用</a:t>
            </a:r>
            <a:r>
              <a:rPr lang="en-US" altLang="zh-CN" dirty="0" err="1"/>
              <a:t>crontab</a:t>
            </a:r>
            <a:r>
              <a:rPr lang="zh-CN" altLang="zh-CN" dirty="0"/>
              <a:t>来进行定时。</a:t>
            </a:r>
          </a:p>
          <a:p>
            <a:r>
              <a:rPr lang="en-US" altLang="zh-CN" dirty="0" smtClean="0"/>
              <a:t>         </a:t>
            </a:r>
            <a:r>
              <a:rPr lang="zh-CN" altLang="zh-CN" dirty="0" smtClean="0"/>
              <a:t>首先</a:t>
            </a:r>
            <a:r>
              <a:rPr lang="zh-CN" altLang="zh-CN" dirty="0"/>
              <a:t>确定自己的</a:t>
            </a:r>
            <a:r>
              <a:rPr lang="en-US" altLang="zh-CN" dirty="0"/>
              <a:t>Python</a:t>
            </a:r>
            <a:r>
              <a:rPr lang="zh-CN" altLang="zh-CN" dirty="0"/>
              <a:t>所在的位置。打开终端，输入</a:t>
            </a:r>
            <a:r>
              <a:rPr lang="en-US" altLang="zh-CN" dirty="0"/>
              <a:t>which python</a:t>
            </a:r>
            <a:r>
              <a:rPr lang="zh-CN" altLang="zh-CN" dirty="0"/>
              <a:t>，屏幕上会出现</a:t>
            </a:r>
            <a:r>
              <a:rPr lang="en-US" altLang="zh-CN" dirty="0"/>
              <a:t>Python</a:t>
            </a:r>
            <a:r>
              <a:rPr lang="zh-CN" altLang="zh-CN" dirty="0"/>
              <a:t>的路径，如图</a:t>
            </a:r>
            <a:r>
              <a:rPr lang="en-US" altLang="zh-CN" dirty="0"/>
              <a:t>10-30</a:t>
            </a:r>
            <a:r>
              <a:rPr lang="zh-CN" altLang="zh-CN" dirty="0"/>
              <a:t>所示。</a:t>
            </a:r>
          </a:p>
          <a:p>
            <a:endParaRPr lang="zh-CN" altLang="en-US" dirty="0"/>
          </a:p>
        </p:txBody>
      </p:sp>
      <p:pic>
        <p:nvPicPr>
          <p:cNvPr id="32770" name="图片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0426" y="3857414"/>
            <a:ext cx="7922812"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56792" y="5913698"/>
            <a:ext cx="34034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10-30</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查看当前</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的位置</a:t>
            </a:r>
            <a:endParaRPr lang="zh-CN" altLang="en-US" b="1" dirty="0"/>
          </a:p>
        </p:txBody>
      </p:sp>
    </p:spTree>
    <p:extLst>
      <p:ext uri="{BB962C8B-B14F-4D97-AF65-F5344CB8AC3E}">
        <p14:creationId xmlns:p14="http://schemas.microsoft.com/office/powerpoint/2010/main" val="1734085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将</a:t>
            </a:r>
            <a:r>
              <a:rPr lang="zh-CN" altLang="zh-CN" dirty="0"/>
              <a:t>这个路径复制下来，并以下面这个格式写到程序的第</a:t>
            </a:r>
            <a:r>
              <a:rPr lang="en-US" altLang="zh-CN" dirty="0"/>
              <a:t>1</a:t>
            </a:r>
            <a:r>
              <a:rPr lang="zh-CN" altLang="zh-CN" dirty="0"/>
              <a:t>行，如图</a:t>
            </a:r>
            <a:r>
              <a:rPr lang="en-US" altLang="zh-CN" dirty="0"/>
              <a:t>10-31</a:t>
            </a:r>
            <a:r>
              <a:rPr lang="zh-CN" altLang="zh-CN" dirty="0"/>
              <a:t>所示。</a:t>
            </a:r>
          </a:p>
          <a:p>
            <a:r>
              <a:rPr lang="zh-CN" altLang="zh-CN" dirty="0">
                <a:solidFill>
                  <a:srgbClr val="0070C0"/>
                </a:solidFill>
              </a:rPr>
              <a:t>#! Python路径</a:t>
            </a:r>
          </a:p>
          <a:p>
            <a:r>
              <a:rPr lang="en-US" altLang="zh-CN" dirty="0" smtClean="0"/>
              <a:t>         </a:t>
            </a:r>
            <a:r>
              <a:rPr lang="zh-CN" altLang="zh-CN" dirty="0" smtClean="0"/>
              <a:t>在</a:t>
            </a:r>
            <a:r>
              <a:rPr lang="zh-CN" altLang="zh-CN" dirty="0"/>
              <a:t>终端进入这个程序所在的文件夹，为这个程序添加可执行权限：</a:t>
            </a:r>
          </a:p>
          <a:p>
            <a:r>
              <a:rPr lang="en-US" altLang="zh-CN" dirty="0" err="1">
                <a:solidFill>
                  <a:srgbClr val="0070C0"/>
                </a:solidFill>
              </a:rPr>
              <a:t>chmod</a:t>
            </a:r>
            <a:r>
              <a:rPr lang="en-US" altLang="zh-CN" dirty="0">
                <a:solidFill>
                  <a:srgbClr val="0070C0"/>
                </a:solidFill>
              </a:rPr>
              <a:t> +x example_automatic_wechat.py</a:t>
            </a:r>
            <a:endParaRPr lang="zh-CN" altLang="zh-CN" dirty="0">
              <a:solidFill>
                <a:srgbClr val="0070C0"/>
              </a:solidFill>
            </a:endParaRPr>
          </a:p>
          <a:p>
            <a:r>
              <a:rPr lang="en-US" altLang="zh-CN" dirty="0" smtClean="0"/>
              <a:t>         </a:t>
            </a:r>
            <a:r>
              <a:rPr lang="zh-CN" altLang="zh-CN" dirty="0" smtClean="0"/>
              <a:t>这样</a:t>
            </a:r>
            <a:r>
              <a:rPr lang="zh-CN" altLang="zh-CN" dirty="0"/>
              <a:t>操作以后，只要在终端进入这个</a:t>
            </a:r>
            <a:r>
              <a:rPr lang="en-US" altLang="zh-CN" dirty="0"/>
              <a:t>.</a:t>
            </a:r>
            <a:r>
              <a:rPr lang="en-US" altLang="zh-CN" dirty="0" err="1"/>
              <a:t>py</a:t>
            </a:r>
            <a:r>
              <a:rPr lang="zh-CN" altLang="zh-CN" dirty="0"/>
              <a:t>文件所在的文件夹，并输入</a:t>
            </a:r>
            <a:r>
              <a:rPr lang="en-US" altLang="zh-CN" dirty="0"/>
              <a:t>./example_automatic_wechat.py</a:t>
            </a:r>
            <a:r>
              <a:rPr lang="zh-CN" altLang="zh-CN" dirty="0"/>
              <a:t>，就可以运行这个程序。</a:t>
            </a:r>
          </a:p>
          <a:p>
            <a:endParaRPr lang="zh-CN" altLang="en-US" dirty="0"/>
          </a:p>
        </p:txBody>
      </p:sp>
    </p:spTree>
    <p:extLst>
      <p:ext uri="{BB962C8B-B14F-4D97-AF65-F5344CB8AC3E}">
        <p14:creationId xmlns:p14="http://schemas.microsoft.com/office/powerpoint/2010/main" val="609617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3348" y="1922773"/>
            <a:ext cx="5513555" cy="371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9581" y="5864871"/>
            <a:ext cx="468109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将</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的路径添加到程序的第</a:t>
            </a:r>
            <a:r>
              <a:rPr lang="en-US" altLang="zh-CN" b="1" kern="100" dirty="0">
                <a:latin typeface="Times New Roman" panose="02020603050405020304" pitchFamily="18" charset="0"/>
              </a:rPr>
              <a:t>1</a:t>
            </a:r>
            <a:r>
              <a:rPr lang="zh-CN" altLang="zh-CN" b="1" kern="100" dirty="0">
                <a:latin typeface="Times New Roman" panose="02020603050405020304" pitchFamily="18" charset="0"/>
                <a:ea typeface="方正书宋简体"/>
                <a:cs typeface="Times New Roman" panose="02020603050405020304" pitchFamily="18" charset="0"/>
              </a:rPr>
              <a:t>行</a:t>
            </a:r>
            <a:endParaRPr lang="zh-CN" altLang="en-US" b="1" dirty="0"/>
          </a:p>
        </p:txBody>
      </p:sp>
    </p:spTree>
    <p:extLst>
      <p:ext uri="{BB962C8B-B14F-4D97-AF65-F5344CB8AC3E}">
        <p14:creationId xmlns:p14="http://schemas.microsoft.com/office/powerpoint/2010/main" val="3208023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权限</a:t>
            </a:r>
            <a:r>
              <a:rPr lang="zh-CN" altLang="zh-CN" dirty="0"/>
              <a:t>添加好以后，就可使用</a:t>
            </a:r>
            <a:r>
              <a:rPr lang="en-US" altLang="zh-CN" dirty="0" err="1"/>
              <a:t>crontab</a:t>
            </a:r>
            <a:r>
              <a:rPr lang="zh-CN" altLang="zh-CN" dirty="0"/>
              <a:t>来设置定时执行了。在终端输入</a:t>
            </a:r>
            <a:r>
              <a:rPr lang="en-US" altLang="zh-CN" dirty="0" err="1"/>
              <a:t>crontab</a:t>
            </a:r>
            <a:r>
              <a:rPr lang="en-US" altLang="zh-CN" dirty="0"/>
              <a:t>–e</a:t>
            </a:r>
            <a:r>
              <a:rPr lang="zh-CN" altLang="zh-CN" dirty="0"/>
              <a:t>，打开</a:t>
            </a:r>
            <a:r>
              <a:rPr lang="en-US" altLang="zh-CN" dirty="0" err="1"/>
              <a:t>crontab</a:t>
            </a:r>
            <a:r>
              <a:rPr lang="zh-CN" altLang="zh-CN" dirty="0"/>
              <a:t>的编辑界面。如果是第一次使用</a:t>
            </a:r>
            <a:r>
              <a:rPr lang="en-US" altLang="zh-CN" dirty="0" err="1"/>
              <a:t>crontab</a:t>
            </a:r>
            <a:r>
              <a:rPr lang="zh-CN" altLang="zh-CN" dirty="0"/>
              <a:t>，那么打开以后里面应该是空白的，如图</a:t>
            </a:r>
            <a:r>
              <a:rPr lang="en-US" altLang="zh-CN" dirty="0"/>
              <a:t>10-32</a:t>
            </a:r>
            <a:r>
              <a:rPr lang="zh-CN" altLang="zh-CN" dirty="0"/>
              <a:t>所示。</a:t>
            </a:r>
          </a:p>
          <a:p>
            <a:endParaRPr lang="zh-CN" altLang="en-US" dirty="0"/>
          </a:p>
        </p:txBody>
      </p:sp>
      <p:pic>
        <p:nvPicPr>
          <p:cNvPr id="34818" name="图片 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330" y="3150151"/>
            <a:ext cx="5344300" cy="271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17561" y="5891396"/>
            <a:ext cx="53229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第一次使用</a:t>
            </a:r>
            <a:r>
              <a:rPr lang="en-US" altLang="zh-CN" b="1" kern="100" dirty="0" err="1">
                <a:latin typeface="Times New Roman" panose="02020603050405020304" pitchFamily="18" charset="0"/>
                <a:ea typeface="方正书宋简体"/>
              </a:rPr>
              <a:t>crontab</a:t>
            </a:r>
            <a:r>
              <a:rPr lang="zh-CN" altLang="zh-CN" b="1"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ea typeface="方正书宋简体"/>
                <a:cs typeface="Times New Roman" panose="02020603050405020304" pitchFamily="18" charset="0"/>
              </a:rPr>
              <a:t>打开以后应该是空白</a:t>
            </a:r>
            <a:endParaRPr lang="zh-CN" altLang="en-US" b="1" dirty="0"/>
          </a:p>
        </p:txBody>
      </p:sp>
    </p:spTree>
    <p:extLst>
      <p:ext uri="{BB962C8B-B14F-4D97-AF65-F5344CB8AC3E}">
        <p14:creationId xmlns:p14="http://schemas.microsoft.com/office/powerpoint/2010/main" val="27651489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英文输入法的状态下，按下键盘的</a:t>
            </a:r>
            <a:r>
              <a:rPr lang="en-US" altLang="zh-CN" dirty="0" err="1"/>
              <a:t>i</a:t>
            </a:r>
            <a:r>
              <a:rPr lang="zh-CN" altLang="zh-CN" dirty="0"/>
              <a:t>键进入输入模式，此时左下角会出现“</a:t>
            </a:r>
            <a:r>
              <a:rPr lang="en-US" altLang="zh-CN" dirty="0"/>
              <a:t>--INSERT--</a:t>
            </a:r>
            <a:r>
              <a:rPr lang="zh-CN" altLang="zh-CN" dirty="0"/>
              <a:t>”。输入以下内容：</a:t>
            </a:r>
          </a:p>
          <a:p>
            <a:r>
              <a:rPr lang="zh-CN" altLang="zh-CN" dirty="0">
                <a:solidFill>
                  <a:srgbClr val="0070C0"/>
                </a:solidFill>
              </a:rPr>
              <a:t>0 23 * * * /Users/kingname/book/chapter_10/program/example_automatic_wechat.py</a:t>
            </a:r>
          </a:p>
          <a:p>
            <a:r>
              <a:rPr lang="en-US" altLang="zh-CN" dirty="0" smtClean="0"/>
              <a:t>          </a:t>
            </a:r>
            <a:r>
              <a:rPr lang="zh-CN" altLang="zh-CN" dirty="0" smtClean="0"/>
              <a:t>注意</a:t>
            </a:r>
            <a:r>
              <a:rPr lang="zh-CN" altLang="zh-CN" dirty="0"/>
              <a:t>，把文件路径修改为实际路径。输入完成以后，如图</a:t>
            </a:r>
            <a:r>
              <a:rPr lang="en-US" altLang="zh-CN" dirty="0"/>
              <a:t>10-33</a:t>
            </a:r>
            <a:r>
              <a:rPr lang="zh-CN" altLang="zh-CN" dirty="0"/>
              <a:t>所示。</a:t>
            </a:r>
          </a:p>
          <a:p>
            <a:endParaRPr lang="zh-CN" altLang="en-US" dirty="0"/>
          </a:p>
        </p:txBody>
      </p:sp>
    </p:spTree>
    <p:extLst>
      <p:ext uri="{BB962C8B-B14F-4D97-AF65-F5344CB8AC3E}">
        <p14:creationId xmlns:p14="http://schemas.microsoft.com/office/powerpoint/2010/main" val="3328752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1761" y="2011983"/>
            <a:ext cx="7267617" cy="369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88733" y="5965231"/>
            <a:ext cx="499367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创建一条定时任务在每天</a:t>
            </a:r>
            <a:r>
              <a:rPr lang="en-US" altLang="zh-CN" b="1" kern="100" dirty="0">
                <a:latin typeface="Times New Roman" panose="02020603050405020304" pitchFamily="18" charset="0"/>
                <a:ea typeface="方正书宋简体"/>
              </a:rPr>
              <a:t>23</a:t>
            </a:r>
            <a:r>
              <a:rPr lang="zh-CN" altLang="zh-CN" b="1" kern="100" dirty="0">
                <a:latin typeface="Times New Roman" panose="02020603050405020304" pitchFamily="18" charset="0"/>
                <a:ea typeface="方正书宋简体"/>
                <a:cs typeface="Times New Roman" panose="02020603050405020304" pitchFamily="18" charset="0"/>
              </a:rPr>
              <a:t>点运行程序</a:t>
            </a:r>
            <a:endParaRPr lang="zh-CN" altLang="en-US" b="1" dirty="0"/>
          </a:p>
        </p:txBody>
      </p:sp>
    </p:spTree>
    <p:extLst>
      <p:ext uri="{BB962C8B-B14F-4D97-AF65-F5344CB8AC3E}">
        <p14:creationId xmlns:p14="http://schemas.microsoft.com/office/powerpoint/2010/main" val="278566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89325">
                <a:solidFill>
                  <a:srgbClr val="7030A0"/>
                </a:solidFill>
                <a:latin typeface="黑体" panose="02010609060101010101" pitchFamily="49" charset="-122"/>
                <a:ea typeface="黑体" panose="02010609060101010101" pitchFamily="49" charset="-122"/>
                <a:cs typeface="+mn-cs"/>
              </a:rPr>
              <a:t>10.1.1  </a:t>
            </a:r>
            <a:r>
              <a:rPr lang="zh-CN" altLang="en-US" sz="4000" dirty="0" bmk="_Toc500189325">
                <a:solidFill>
                  <a:srgbClr val="7030A0"/>
                </a:solidFill>
                <a:latin typeface="黑体" panose="02010609060101010101" pitchFamily="49" charset="-122"/>
                <a:ea typeface="黑体" panose="02010609060101010101" pitchFamily="49" charset="-122"/>
                <a:cs typeface="+mn-cs"/>
              </a:rPr>
              <a:t>环境</a:t>
            </a:r>
            <a:r>
              <a:rPr lang="zh-CN" altLang="en-US" sz="4000" dirty="0" bmk="_Toc500189325">
                <a:solidFill>
                  <a:srgbClr val="7030A0"/>
                </a:solidFill>
                <a:latin typeface="黑体" panose="02010609060101010101" pitchFamily="49" charset="-122"/>
                <a:ea typeface="黑体" panose="02010609060101010101" pitchFamily="49" charset="-122"/>
                <a:cs typeface="+mn-cs"/>
              </a:rPr>
              <a:t>搭建</a:t>
            </a:r>
            <a:endParaRPr lang="zh-CN" altLang="en-US" sz="4000" dirty="0" bmk="_Toc50010349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656807" y="2035513"/>
            <a:ext cx="10939346" cy="3108543"/>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．安装</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JRE</a:t>
            </a:r>
            <a:endParaRPr kumimoji="0" lang="en-US" altLang="zh-CN"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要使用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操作</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Android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手机，首先需要在计算机上安装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Android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的软件开发工具包（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Software Development Kit, SDK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）。要安装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Android SDK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，首先需要安装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Java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运行时环境（</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Java Runtime Environment, JRE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对于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Homebrew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Java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开发套件（</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Java SE Development Kit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JDK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en-US" altLang="zh-CN"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32414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输入</a:t>
            </a:r>
            <a:r>
              <a:rPr lang="zh-CN" altLang="zh-CN" dirty="0"/>
              <a:t>完成以后，按</a:t>
            </a:r>
            <a:r>
              <a:rPr lang="en-US" altLang="zh-CN" dirty="0"/>
              <a:t>Esc</a:t>
            </a:r>
            <a:r>
              <a:rPr lang="zh-CN" altLang="zh-CN" dirty="0"/>
              <a:t>键，确保左下角的“</a:t>
            </a:r>
            <a:r>
              <a:rPr lang="en-US" altLang="zh-CN" dirty="0"/>
              <a:t>--INSERT--</a:t>
            </a:r>
            <a:r>
              <a:rPr lang="zh-CN" altLang="zh-CN" dirty="0"/>
              <a:t>”消失。然后按</a:t>
            </a:r>
            <a:r>
              <a:rPr lang="en-US" altLang="zh-CN" dirty="0"/>
              <a:t>Shift+:</a:t>
            </a:r>
            <a:r>
              <a:rPr lang="zh-CN" altLang="zh-CN" dirty="0"/>
              <a:t>组合键，输入英文冒号再输入</a:t>
            </a:r>
            <a:r>
              <a:rPr lang="en-US" altLang="zh-CN" dirty="0" err="1"/>
              <a:t>wq</a:t>
            </a:r>
            <a:r>
              <a:rPr lang="zh-CN" altLang="zh-CN" dirty="0"/>
              <a:t>，这</a:t>
            </a:r>
            <a:r>
              <a:rPr lang="en-US" altLang="zh-CN" dirty="0"/>
              <a:t>3</a:t>
            </a:r>
            <a:r>
              <a:rPr lang="zh-CN" altLang="zh-CN" dirty="0"/>
              <a:t>个字符会出现在左下角，如图</a:t>
            </a:r>
            <a:r>
              <a:rPr lang="en-US" altLang="zh-CN" dirty="0"/>
              <a:t>10-34</a:t>
            </a:r>
            <a:r>
              <a:rPr lang="zh-CN" altLang="zh-CN" dirty="0"/>
              <a:t>所示</a:t>
            </a:r>
            <a:r>
              <a:rPr lang="zh-CN" altLang="zh-CN" dirty="0" smtClean="0"/>
              <a:t>。</a:t>
            </a:r>
            <a:endParaRPr lang="en-US" altLang="zh-CN" dirty="0" smtClean="0"/>
          </a:p>
          <a:p>
            <a:r>
              <a:rPr lang="en-US" altLang="zh-CN" dirty="0" smtClean="0"/>
              <a:t>        </a:t>
            </a:r>
            <a:r>
              <a:rPr lang="zh-CN" altLang="zh-CN" dirty="0" smtClean="0"/>
              <a:t>按下</a:t>
            </a:r>
            <a:r>
              <a:rPr lang="en-US" altLang="zh-CN" dirty="0"/>
              <a:t>Enter</a:t>
            </a:r>
            <a:r>
              <a:rPr lang="zh-CN" altLang="zh-CN" dirty="0"/>
              <a:t>键，定时任务就保存好了。这样每到晚上</a:t>
            </a:r>
            <a:r>
              <a:rPr lang="en-US" altLang="zh-CN" dirty="0"/>
              <a:t>23</a:t>
            </a:r>
            <a:r>
              <a:rPr lang="zh-CN" altLang="zh-CN" dirty="0"/>
              <a:t>点</a:t>
            </a:r>
            <a:r>
              <a:rPr lang="en-US" altLang="zh-CN" dirty="0"/>
              <a:t>0</a:t>
            </a:r>
            <a:r>
              <a:rPr lang="zh-CN" altLang="zh-CN" dirty="0"/>
              <a:t>分，程序就会自动打开微信发送晚安信息了。</a:t>
            </a:r>
          </a:p>
          <a:p>
            <a:endParaRPr lang="zh-CN" altLang="zh-CN" dirty="0"/>
          </a:p>
          <a:p>
            <a:endParaRPr lang="zh-CN" altLang="en-US" dirty="0"/>
          </a:p>
        </p:txBody>
      </p:sp>
    </p:spTree>
    <p:extLst>
      <p:ext uri="{BB962C8B-B14F-4D97-AF65-F5344CB8AC3E}">
        <p14:creationId xmlns:p14="http://schemas.microsoft.com/office/powerpoint/2010/main" val="22421366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4576" y="2131921"/>
            <a:ext cx="6985501" cy="356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101525" y="5965233"/>
            <a:ext cx="190789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输入</a:t>
            </a:r>
            <a:r>
              <a:rPr lang="en-US" altLang="zh-CN" b="1" kern="100" dirty="0">
                <a:latin typeface="Times New Roman" panose="02020603050405020304" pitchFamily="18" charset="0"/>
                <a:ea typeface="方正书宋简体"/>
              </a:rPr>
              <a:t>:</a:t>
            </a:r>
            <a:r>
              <a:rPr lang="en-US" altLang="zh-CN" b="1" kern="100" dirty="0" err="1">
                <a:latin typeface="Times New Roman" panose="02020603050405020304" pitchFamily="18" charset="0"/>
                <a:ea typeface="方正书宋简体"/>
              </a:rPr>
              <a:t>wq</a:t>
            </a:r>
            <a:endParaRPr lang="zh-CN" altLang="en-US" b="1" dirty="0"/>
          </a:p>
        </p:txBody>
      </p:sp>
    </p:spTree>
    <p:extLst>
      <p:ext uri="{BB962C8B-B14F-4D97-AF65-F5344CB8AC3E}">
        <p14:creationId xmlns:p14="http://schemas.microsoft.com/office/powerpoint/2010/main" val="3734931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5980" y="1845734"/>
            <a:ext cx="10972800" cy="4023360"/>
          </a:xfrm>
        </p:spPr>
        <p:txBody>
          <a:bodyPr>
            <a:normAutofit/>
          </a:bodyPr>
          <a:lstStyle/>
          <a:p>
            <a:r>
              <a:rPr lang="en-US" altLang="zh-CN" dirty="0">
                <a:solidFill>
                  <a:srgbClr val="C00000"/>
                </a:solidFill>
              </a:rPr>
              <a:t>3</a:t>
            </a:r>
            <a:r>
              <a:rPr lang="zh-CN" altLang="zh-CN" dirty="0">
                <a:solidFill>
                  <a:srgbClr val="C00000"/>
                </a:solidFill>
              </a:rPr>
              <a:t>．</a:t>
            </a:r>
            <a:r>
              <a:rPr lang="en-US" altLang="zh-CN" dirty="0">
                <a:solidFill>
                  <a:srgbClr val="C00000"/>
                </a:solidFill>
              </a:rPr>
              <a:t>Windows</a:t>
            </a:r>
            <a:r>
              <a:rPr lang="zh-CN" altLang="zh-CN" dirty="0">
                <a:solidFill>
                  <a:srgbClr val="C00000"/>
                </a:solidFill>
              </a:rPr>
              <a:t>创建定时任务</a:t>
            </a:r>
          </a:p>
          <a:p>
            <a:r>
              <a:rPr lang="en-US" altLang="zh-CN" dirty="0" smtClean="0"/>
              <a:t>         </a:t>
            </a:r>
            <a:r>
              <a:rPr lang="zh-CN" altLang="zh-CN" dirty="0" smtClean="0"/>
              <a:t>要</a:t>
            </a:r>
            <a:r>
              <a:rPr lang="zh-CN" altLang="zh-CN" dirty="0"/>
              <a:t>在</a:t>
            </a:r>
            <a:r>
              <a:rPr lang="en-US" altLang="zh-CN" dirty="0"/>
              <a:t>Windows</a:t>
            </a:r>
            <a:r>
              <a:rPr lang="zh-CN" altLang="zh-CN" dirty="0"/>
              <a:t>中创建定时任务，首先需要在</a:t>
            </a:r>
            <a:r>
              <a:rPr lang="en-US" altLang="zh-CN" dirty="0" err="1"/>
              <a:t>example_automatic</a:t>
            </a:r>
            <a:r>
              <a:rPr lang="en-US" altLang="zh-CN" dirty="0" smtClean="0"/>
              <a:t>_ wechat.py</a:t>
            </a:r>
            <a:r>
              <a:rPr lang="zh-CN" altLang="zh-CN" dirty="0"/>
              <a:t>文件所在的文件夹下面创建一个</a:t>
            </a:r>
            <a:r>
              <a:rPr lang="en-US" altLang="zh-CN" dirty="0"/>
              <a:t>run_automatic_wechat.txt</a:t>
            </a:r>
            <a:r>
              <a:rPr lang="zh-CN" altLang="zh-CN" dirty="0"/>
              <a:t>文件，在文件里面输入</a:t>
            </a:r>
            <a:r>
              <a:rPr lang="en-US" altLang="zh-CN" dirty="0"/>
              <a:t>python3 example_automatic_wechat.py</a:t>
            </a:r>
            <a:r>
              <a:rPr lang="zh-CN" altLang="zh-CN" dirty="0"/>
              <a:t>后保存，并把文件名</a:t>
            </a:r>
            <a:r>
              <a:rPr lang="en-US" altLang="zh-CN" dirty="0"/>
              <a:t>run_automatic_wechat.txt</a:t>
            </a:r>
            <a:r>
              <a:rPr lang="zh-CN" altLang="zh-CN" dirty="0"/>
              <a:t>改为</a:t>
            </a:r>
            <a:r>
              <a:rPr lang="en-US" altLang="zh-CN" dirty="0"/>
              <a:t>run_automatic_wechat.bat</a:t>
            </a:r>
            <a:r>
              <a:rPr lang="zh-CN" altLang="zh-CN" dirty="0"/>
              <a:t>。此时，如果双击这个</a:t>
            </a:r>
            <a:r>
              <a:rPr lang="en-US" altLang="zh-CN" dirty="0"/>
              <a:t>run_automatic_wechat.bat</a:t>
            </a:r>
            <a:r>
              <a:rPr lang="zh-CN" altLang="zh-CN" dirty="0"/>
              <a:t>，应该可以看到自动发微信的程序成功运行</a:t>
            </a:r>
            <a:r>
              <a:rPr lang="zh-CN" altLang="zh-CN" dirty="0" smtClean="0"/>
              <a:t>。</a:t>
            </a:r>
            <a:endParaRPr lang="zh-CN" altLang="zh-CN" dirty="0"/>
          </a:p>
        </p:txBody>
      </p:sp>
    </p:spTree>
    <p:extLst>
      <p:ext uri="{BB962C8B-B14F-4D97-AF65-F5344CB8AC3E}">
        <p14:creationId xmlns:p14="http://schemas.microsoft.com/office/powerpoint/2010/main" val="2902899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en-US" altLang="zh-CN" dirty="0"/>
              <a:t>CMD</a:t>
            </a:r>
            <a:r>
              <a:rPr lang="zh-CN" altLang="zh-CN" dirty="0"/>
              <a:t>，输入以下命令来创建定时任务，使程序在每天的</a:t>
            </a:r>
            <a:r>
              <a:rPr lang="en-US" altLang="zh-CN" dirty="0"/>
              <a:t>23</a:t>
            </a:r>
            <a:r>
              <a:rPr lang="zh-CN" altLang="zh-CN" dirty="0"/>
              <a:t>点自动运行：</a:t>
            </a:r>
          </a:p>
          <a:p>
            <a:r>
              <a:rPr lang="en-US" altLang="zh-CN" dirty="0" err="1">
                <a:solidFill>
                  <a:srgbClr val="0070C0"/>
                </a:solidFill>
              </a:rPr>
              <a:t>schtasks</a:t>
            </a:r>
            <a:r>
              <a:rPr lang="en-US" altLang="zh-CN" dirty="0">
                <a:solidFill>
                  <a:srgbClr val="0070C0"/>
                </a:solidFill>
              </a:rPr>
              <a:t> /create /</a:t>
            </a:r>
            <a:r>
              <a:rPr lang="en-US" altLang="zh-CN" dirty="0" err="1">
                <a:solidFill>
                  <a:srgbClr val="0070C0"/>
                </a:solidFill>
              </a:rPr>
              <a:t>tn</a:t>
            </a:r>
            <a:r>
              <a:rPr lang="en-US" altLang="zh-CN" dirty="0">
                <a:solidFill>
                  <a:srgbClr val="0070C0"/>
                </a:solidFill>
              </a:rPr>
              <a:t> </a:t>
            </a:r>
            <a:r>
              <a:rPr lang="en-US" altLang="zh-CN" dirty="0" err="1">
                <a:solidFill>
                  <a:srgbClr val="0070C0"/>
                </a:solidFill>
              </a:rPr>
              <a:t>run_automatic_wechat</a:t>
            </a:r>
            <a:r>
              <a:rPr lang="en-US" altLang="zh-CN" dirty="0">
                <a:solidFill>
                  <a:srgbClr val="0070C0"/>
                </a:solidFill>
              </a:rPr>
              <a:t>/</a:t>
            </a:r>
            <a:r>
              <a:rPr lang="en-US" altLang="zh-CN" dirty="0" err="1">
                <a:solidFill>
                  <a:srgbClr val="0070C0"/>
                </a:solidFill>
              </a:rPr>
              <a:t>tr</a:t>
            </a:r>
            <a:r>
              <a:rPr lang="en-US" altLang="zh-CN" dirty="0">
                <a:solidFill>
                  <a:srgbClr val="0070C0"/>
                </a:solidFill>
              </a:rPr>
              <a:t> C:\run_automatic_wechat /</a:t>
            </a:r>
            <a:r>
              <a:rPr lang="en-US" altLang="zh-CN" dirty="0" err="1">
                <a:solidFill>
                  <a:srgbClr val="0070C0"/>
                </a:solidFill>
              </a:rPr>
              <a:t>sc</a:t>
            </a:r>
            <a:r>
              <a:rPr lang="en-US" altLang="zh-CN" dirty="0">
                <a:solidFill>
                  <a:srgbClr val="0070C0"/>
                </a:solidFill>
              </a:rPr>
              <a:t> DAILY /</a:t>
            </a:r>
            <a:r>
              <a:rPr lang="en-US" altLang="zh-CN" dirty="0" err="1">
                <a:solidFill>
                  <a:srgbClr val="0070C0"/>
                </a:solidFill>
              </a:rPr>
              <a:t>st</a:t>
            </a:r>
            <a:r>
              <a:rPr lang="en-US" altLang="zh-CN" dirty="0">
                <a:solidFill>
                  <a:srgbClr val="0070C0"/>
                </a:solidFill>
              </a:rPr>
              <a:t> 23:00:00</a:t>
            </a:r>
            <a:endParaRPr lang="zh-CN" altLang="zh-CN" dirty="0">
              <a:solidFill>
                <a:srgbClr val="0070C0"/>
              </a:solidFill>
            </a:endParaRPr>
          </a:p>
          <a:p>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024202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89331">
                <a:solidFill>
                  <a:srgbClr val="7030A0"/>
                </a:solidFill>
                <a:latin typeface="黑体" panose="02010609060101010101" pitchFamily="49" charset="-122"/>
                <a:ea typeface="黑体" panose="02010609060101010101" pitchFamily="49" charset="-122"/>
                <a:cs typeface="+mn-cs"/>
              </a:rPr>
              <a:t>10.2.2  </a:t>
            </a:r>
            <a:r>
              <a:rPr lang="zh-CN" altLang="en-US" sz="4000" dirty="0" bmk="_Toc500189331">
                <a:solidFill>
                  <a:srgbClr val="7030A0"/>
                </a:solidFill>
                <a:latin typeface="黑体" panose="02010609060101010101" pitchFamily="49" charset="-122"/>
                <a:ea typeface="黑体" panose="02010609060101010101" pitchFamily="49" charset="-122"/>
                <a:cs typeface="+mn-cs"/>
              </a:rPr>
              <a:t>多设备应用</a:t>
            </a:r>
            <a:r>
              <a:rPr lang="zh-CN" altLang="en-US" sz="4000" dirty="0" bmk="_Toc500189328">
                <a:solidFill>
                  <a:srgbClr val="7030A0"/>
                </a:solidFill>
                <a:latin typeface="黑体" panose="02010609060101010101" pitchFamily="49" charset="-122"/>
                <a:ea typeface="黑体" panose="02010609060101010101" pitchFamily="49" charset="-122"/>
                <a:cs typeface="+mn-cs"/>
              </a:rPr>
              <a:t>（群控</a:t>
            </a:r>
            <a:r>
              <a:rPr lang="zh-CN" altLang="en-US" sz="4000" dirty="0" bmk="_Toc500189328">
                <a:solidFill>
                  <a:srgbClr val="7030A0"/>
                </a:solidFill>
                <a:latin typeface="黑体" panose="02010609060101010101" pitchFamily="49" charset="-122"/>
                <a:ea typeface="黑体" panose="02010609060101010101" pitchFamily="49" charset="-122"/>
                <a:cs typeface="+mn-cs"/>
              </a:rPr>
              <a:t>）</a:t>
            </a:r>
            <a:endParaRPr lang="zh-CN" altLang="en-US" sz="4000" dirty="0" bmk="_Toc500189328">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62020" y="1998491"/>
            <a:ext cx="1112891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．实现原理</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uiautomator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来做爬虫开发，最主要的瓶颈在于速度。因为屏幕上的元素加载是需要时间的，这个时间受到手机性能和网速的多重限制。因此比较好的办法是使用多台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Android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手机实现分布式抓取。</a:t>
            </a:r>
            <a:r>
              <a:rPr lang="zh-CN" altLang="zh-CN" dirty="0" smtClean="0"/>
              <a:t>使用</a:t>
            </a:r>
            <a:r>
              <a:rPr lang="en-US" altLang="zh-CN" dirty="0" err="1" smtClean="0"/>
              <a:t>USBHub</a:t>
            </a:r>
            <a:r>
              <a:rPr lang="zh-CN" altLang="zh-CN" dirty="0" smtClean="0"/>
              <a:t>扩展计算机的</a:t>
            </a:r>
            <a:r>
              <a:rPr lang="en-US" altLang="zh-CN" dirty="0" smtClean="0"/>
              <a:t>USB</a:t>
            </a:r>
            <a:r>
              <a:rPr lang="zh-CN" altLang="zh-CN" dirty="0" smtClean="0"/>
              <a:t>口以后，一台计算机控制</a:t>
            </a:r>
            <a:r>
              <a:rPr lang="en-US" altLang="zh-CN" dirty="0" smtClean="0"/>
              <a:t>30</a:t>
            </a:r>
            <a:r>
              <a:rPr lang="zh-CN" altLang="zh-CN" dirty="0" smtClean="0"/>
              <a:t>台</a:t>
            </a:r>
            <a:r>
              <a:rPr lang="en-US" altLang="zh-CN" dirty="0" smtClean="0"/>
              <a:t>Android</a:t>
            </a:r>
            <a:r>
              <a:rPr lang="zh-CN" altLang="zh-CN" dirty="0" smtClean="0"/>
              <a:t>手机是完全没有问题的。只要能实现良好的调度和任务派分逻辑，就可以大大提高数据的抓取效率。</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015941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90339"/>
            <a:ext cx="10247970" cy="4023360"/>
          </a:xfrm>
        </p:spPr>
        <p:txBody>
          <a:bodyPr/>
          <a:lstStyle/>
          <a:p>
            <a:r>
              <a:rPr lang="en-US" altLang="zh-CN" dirty="0">
                <a:solidFill>
                  <a:srgbClr val="C00000"/>
                </a:solidFill>
              </a:rPr>
              <a:t>2</a:t>
            </a:r>
            <a:r>
              <a:rPr lang="zh-CN" altLang="zh-CN" dirty="0">
                <a:solidFill>
                  <a:srgbClr val="C00000"/>
                </a:solidFill>
              </a:rPr>
              <a:t>．另一种多线程</a:t>
            </a:r>
          </a:p>
          <a:p>
            <a:r>
              <a:rPr lang="en-US" altLang="zh-CN" dirty="0" smtClean="0"/>
              <a:t>         </a:t>
            </a:r>
            <a:r>
              <a:rPr lang="zh-CN" altLang="zh-CN" dirty="0" smtClean="0"/>
              <a:t>在</a:t>
            </a:r>
            <a:r>
              <a:rPr lang="zh-CN" altLang="zh-CN" dirty="0"/>
              <a:t>第</a:t>
            </a:r>
            <a:r>
              <a:rPr lang="en-US" altLang="zh-CN" dirty="0"/>
              <a:t>4</a:t>
            </a:r>
            <a:r>
              <a:rPr lang="zh-CN" altLang="zh-CN" dirty="0"/>
              <a:t>章介绍了一种比较简单的实现多线程的方式，即使用</a:t>
            </a:r>
            <a:r>
              <a:rPr lang="en-US" altLang="zh-CN" dirty="0" err="1"/>
              <a:t>multiprocess.dummy</a:t>
            </a:r>
            <a:r>
              <a:rPr lang="zh-CN" altLang="zh-CN" dirty="0"/>
              <a:t>来实现。那种方式的代码看起来非常简单，但是不方便做各种定制化操作。因此本小节将会介绍</a:t>
            </a:r>
            <a:r>
              <a:rPr lang="en-US" altLang="zh-CN" dirty="0"/>
              <a:t>Python</a:t>
            </a:r>
            <a:r>
              <a:rPr lang="zh-CN" altLang="zh-CN" dirty="0"/>
              <a:t>中另一种实现多线程的办法</a:t>
            </a:r>
            <a:r>
              <a:rPr lang="en-US" altLang="zh-CN" dirty="0" smtClean="0"/>
              <a:t>——</a:t>
            </a:r>
            <a:r>
              <a:rPr lang="en-US" altLang="zh-CN" dirty="0" err="1" smtClean="0"/>
              <a:t>threading.Thread</a:t>
            </a:r>
            <a:r>
              <a:rPr lang="zh-CN" altLang="zh-CN" dirty="0"/>
              <a:t>。</a:t>
            </a:r>
          </a:p>
          <a:p>
            <a:r>
              <a:rPr lang="en-US" altLang="zh-CN" dirty="0" smtClean="0"/>
              <a:t>        </a:t>
            </a:r>
            <a:r>
              <a:rPr lang="zh-CN" altLang="zh-CN" dirty="0" smtClean="0"/>
              <a:t>为了</a:t>
            </a:r>
            <a:r>
              <a:rPr lang="zh-CN" altLang="zh-CN" dirty="0"/>
              <a:t>便于管理和调度各个子线程，将子线程定义为一个类是比较好的做法，每台手机对应一个线程。而要将子线程定义为一个类，就需要这个类继承于</a:t>
            </a:r>
            <a:r>
              <a:rPr lang="en-US" altLang="zh-CN" dirty="0" err="1"/>
              <a:t>threading.Thread</a:t>
            </a:r>
            <a:r>
              <a:rPr lang="zh-CN" altLang="zh-CN" dirty="0"/>
              <a:t>。</a:t>
            </a:r>
          </a:p>
          <a:p>
            <a:endParaRPr lang="zh-CN" altLang="en-US" dirty="0"/>
          </a:p>
        </p:txBody>
      </p:sp>
    </p:spTree>
    <p:extLst>
      <p:ext uri="{BB962C8B-B14F-4D97-AF65-F5344CB8AC3E}">
        <p14:creationId xmlns:p14="http://schemas.microsoft.com/office/powerpoint/2010/main" val="3068384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一</a:t>
            </a:r>
            <a:r>
              <a:rPr lang="zh-CN" altLang="zh-CN" dirty="0"/>
              <a:t>个做线程的类，其代码结构如下：</a:t>
            </a:r>
          </a:p>
          <a:p>
            <a:r>
              <a:rPr lang="en-US" altLang="zh-CN" dirty="0">
                <a:solidFill>
                  <a:srgbClr val="0070C0"/>
                </a:solidFill>
              </a:rPr>
              <a:t>class </a:t>
            </a:r>
            <a:r>
              <a:rPr lang="en-US" altLang="zh-CN" dirty="0" err="1">
                <a:solidFill>
                  <a:srgbClr val="0070C0"/>
                </a:solidFill>
              </a:rPr>
              <a:t>PhoneThread</a:t>
            </a:r>
            <a:r>
              <a:rPr lang="en-US" altLang="zh-CN" dirty="0">
                <a:solidFill>
                  <a:srgbClr val="0070C0"/>
                </a:solidFill>
              </a:rPr>
              <a:t>(</a:t>
            </a:r>
            <a:r>
              <a:rPr lang="en-US" altLang="zh-CN" dirty="0" err="1">
                <a:solidFill>
                  <a:srgbClr val="0070C0"/>
                </a:solidFill>
              </a:rPr>
              <a:t>threading.Thread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def</a:t>
            </a:r>
            <a:r>
              <a:rPr lang="en-US" altLang="zh-CN" dirty="0">
                <a:solidFill>
                  <a:srgbClr val="0070C0"/>
                </a:solidFill>
              </a:rPr>
              <a:t> __</a:t>
            </a:r>
            <a:r>
              <a:rPr lang="en-US" altLang="zh-CN" dirty="0" err="1">
                <a:solidFill>
                  <a:srgbClr val="0070C0"/>
                </a:solidFill>
              </a:rPr>
              <a:t>init</a:t>
            </a:r>
            <a:r>
              <a:rPr lang="en-US" altLang="zh-CN" dirty="0">
                <a:solidFill>
                  <a:srgbClr val="0070C0"/>
                </a:solidFill>
              </a:rPr>
              <a:t>__(self):</a:t>
            </a:r>
            <a:endParaRPr lang="zh-CN" altLang="zh-CN" dirty="0">
              <a:solidFill>
                <a:srgbClr val="0070C0"/>
              </a:solidFill>
            </a:endParaRPr>
          </a:p>
          <a:p>
            <a:r>
              <a:rPr lang="en-US" altLang="zh-CN" dirty="0">
                <a:solidFill>
                  <a:srgbClr val="0070C0"/>
                </a:solidFill>
              </a:rPr>
              <a:t>        threading.Thread.__</a:t>
            </a:r>
            <a:r>
              <a:rPr lang="en-US" altLang="zh-CN" dirty="0" err="1">
                <a:solidFill>
                  <a:srgbClr val="0070C0"/>
                </a:solidFill>
              </a:rPr>
              <a:t>init</a:t>
            </a:r>
            <a:r>
              <a:rPr lang="en-US" altLang="zh-CN" dirty="0">
                <a:solidFill>
                  <a:srgbClr val="0070C0"/>
                </a:solidFill>
              </a:rPr>
              <a:t>__(self)</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def</a:t>
            </a:r>
            <a:r>
              <a:rPr lang="en-US" altLang="zh-CN" dirty="0">
                <a:solidFill>
                  <a:srgbClr val="0070C0"/>
                </a:solidFill>
              </a:rPr>
              <a:t> run(self):</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pass</a:t>
            </a:r>
          </a:p>
          <a:p>
            <a:endParaRPr lang="zh-CN" altLang="en-US" dirty="0">
              <a:solidFill>
                <a:srgbClr val="0070C0"/>
              </a:solidFill>
            </a:endParaRPr>
          </a:p>
        </p:txBody>
      </p:sp>
    </p:spTree>
    <p:extLst>
      <p:ext uri="{BB962C8B-B14F-4D97-AF65-F5344CB8AC3E}">
        <p14:creationId xmlns:p14="http://schemas.microsoft.com/office/powerpoint/2010/main" val="2416167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3251" y="2202573"/>
            <a:ext cx="10604808" cy="4023360"/>
          </a:xfrm>
        </p:spPr>
        <p:txBody>
          <a:bodyPr/>
          <a:lstStyle/>
          <a:p>
            <a:r>
              <a:rPr lang="en-US" altLang="zh-CN" dirty="0" smtClean="0"/>
              <a:t>          </a:t>
            </a:r>
            <a:r>
              <a:rPr lang="zh-CN" altLang="zh-CN" dirty="0" smtClean="0"/>
              <a:t>这</a:t>
            </a:r>
            <a:r>
              <a:rPr lang="zh-CN" altLang="zh-CN" dirty="0"/>
              <a:t>段代码实现了一个什么事情都不做的子线程类。其中，在“</a:t>
            </a:r>
            <a:r>
              <a:rPr lang="en-US" altLang="zh-CN" dirty="0"/>
              <a:t>.__</a:t>
            </a:r>
            <a:r>
              <a:rPr lang="en-US" altLang="zh-CN" dirty="0" err="1"/>
              <a:t>init</a:t>
            </a:r>
            <a:r>
              <a:rPr lang="en-US" altLang="zh-CN" dirty="0"/>
              <a:t>__()</a:t>
            </a:r>
            <a:r>
              <a:rPr lang="zh-CN" altLang="zh-CN" dirty="0"/>
              <a:t>”初始化方法的第一行必须有</a:t>
            </a:r>
            <a:r>
              <a:rPr lang="en-US" altLang="zh-CN" dirty="0"/>
              <a:t>threading.Thread.__</a:t>
            </a:r>
            <a:r>
              <a:rPr lang="en-US" altLang="zh-CN" dirty="0" err="1"/>
              <a:t>init</a:t>
            </a:r>
            <a:r>
              <a:rPr lang="en-US" altLang="zh-CN" dirty="0" smtClean="0"/>
              <a:t>__ (</a:t>
            </a:r>
            <a:r>
              <a:rPr lang="en-US" altLang="zh-CN" dirty="0"/>
              <a:t>self)</a:t>
            </a:r>
            <a:r>
              <a:rPr lang="zh-CN" altLang="zh-CN" dirty="0"/>
              <a:t>，否则会导致程序报错。“</a:t>
            </a:r>
            <a:r>
              <a:rPr lang="en-US" altLang="zh-CN" dirty="0"/>
              <a:t>.run()</a:t>
            </a:r>
            <a:r>
              <a:rPr lang="zh-CN" altLang="zh-CN" dirty="0"/>
              <a:t>”方法是子线程的入口，启动子线程后，它会从</a:t>
            </a:r>
            <a:r>
              <a:rPr lang="en-US" altLang="zh-CN" dirty="0"/>
              <a:t>run()</a:t>
            </a:r>
            <a:r>
              <a:rPr lang="zh-CN" altLang="zh-CN" dirty="0"/>
              <a:t>方法开始执行。</a:t>
            </a:r>
          </a:p>
          <a:p>
            <a:endParaRPr lang="zh-CN" altLang="en-US" dirty="0"/>
          </a:p>
        </p:txBody>
      </p:sp>
    </p:spTree>
    <p:extLst>
      <p:ext uri="{BB962C8B-B14F-4D97-AF65-F5344CB8AC3E}">
        <p14:creationId xmlns:p14="http://schemas.microsoft.com/office/powerpoint/2010/main" val="1252244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2168" y="1845733"/>
            <a:ext cx="11307336" cy="4633125"/>
          </a:xfrm>
        </p:spPr>
        <p:txBody>
          <a:bodyPr>
            <a:normAutofit lnSpcReduction="10000"/>
          </a:bodyPr>
          <a:lstStyle/>
          <a:p>
            <a:r>
              <a:rPr lang="en-US" altLang="zh-CN" dirty="0" smtClean="0"/>
              <a:t>        </a:t>
            </a:r>
            <a:r>
              <a:rPr lang="zh-CN" altLang="zh-CN" dirty="0" smtClean="0"/>
              <a:t>要</a:t>
            </a:r>
            <a:r>
              <a:rPr lang="zh-CN" altLang="zh-CN" dirty="0"/>
              <a:t>启动一个子线程，需要先将它初始化为一个实例，然后</a:t>
            </a:r>
            <a:r>
              <a:rPr lang="zh-CN" altLang="zh-CN" dirty="0" smtClean="0"/>
              <a:t>调用</a:t>
            </a:r>
            <a:r>
              <a:rPr lang="en-US" altLang="zh-CN" dirty="0" smtClean="0"/>
              <a:t>.</a:t>
            </a:r>
            <a:r>
              <a:rPr lang="en-US" altLang="zh-CN" dirty="0"/>
              <a:t>start()</a:t>
            </a:r>
            <a:r>
              <a:rPr lang="zh-CN" altLang="zh-CN" dirty="0"/>
              <a:t>方法。例如：</a:t>
            </a:r>
          </a:p>
          <a:p>
            <a:r>
              <a:rPr lang="en-US" altLang="zh-CN" dirty="0">
                <a:solidFill>
                  <a:srgbClr val="0070C0"/>
                </a:solidFill>
              </a:rPr>
              <a:t>phone = </a:t>
            </a:r>
            <a:r>
              <a:rPr lang="en-US" altLang="zh-CN" dirty="0" err="1">
                <a:solidFill>
                  <a:srgbClr val="0070C0"/>
                </a:solidFill>
              </a:rPr>
              <a:t>PhoneThread</a:t>
            </a:r>
            <a:r>
              <a:rPr lang="en-US" altLang="zh-CN" dirty="0">
                <a:solidFill>
                  <a:srgbClr val="0070C0"/>
                </a:solidFill>
              </a:rPr>
              <a:t>()</a:t>
            </a:r>
            <a:endParaRPr lang="zh-CN" altLang="zh-CN" dirty="0">
              <a:solidFill>
                <a:srgbClr val="0070C0"/>
              </a:solidFill>
            </a:endParaRPr>
          </a:p>
          <a:p>
            <a:r>
              <a:rPr lang="en-US" altLang="zh-CN" dirty="0" err="1">
                <a:solidFill>
                  <a:srgbClr val="0070C0"/>
                </a:solidFill>
              </a:rPr>
              <a:t>phone.start</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当</a:t>
            </a:r>
            <a:r>
              <a:rPr lang="zh-CN" altLang="zh-CN" dirty="0"/>
              <a:t>调用</a:t>
            </a:r>
            <a:r>
              <a:rPr lang="en-US" altLang="zh-CN" dirty="0"/>
              <a:t>.start()</a:t>
            </a:r>
            <a:r>
              <a:rPr lang="zh-CN" altLang="zh-CN" dirty="0"/>
              <a:t>方法以后，子线程类里面的</a:t>
            </a:r>
            <a:r>
              <a:rPr lang="en-US" altLang="zh-CN" dirty="0"/>
              <a:t>.run()</a:t>
            </a:r>
            <a:r>
              <a:rPr lang="zh-CN" altLang="zh-CN" dirty="0"/>
              <a:t>方法中的代码就会被运行。</a:t>
            </a:r>
          </a:p>
          <a:p>
            <a:r>
              <a:rPr lang="en-US" altLang="zh-CN" dirty="0" smtClean="0"/>
              <a:t>         </a:t>
            </a:r>
            <a:r>
              <a:rPr lang="zh-CN" altLang="zh-CN" dirty="0" smtClean="0"/>
              <a:t>需要</a:t>
            </a:r>
            <a:r>
              <a:rPr lang="zh-CN" altLang="zh-CN" dirty="0"/>
              <a:t>注意的是，一个子线程实例的生命只有一次。一旦它里面的代码被运行完成，生命就结束了，这个实例就再也不能用了，只能重新创建新的子线程实例。通过子线程实例的“</a:t>
            </a:r>
            <a:r>
              <a:rPr lang="en-US" altLang="zh-CN" dirty="0"/>
              <a:t>.</a:t>
            </a:r>
            <a:r>
              <a:rPr lang="en-US" altLang="zh-CN" dirty="0" err="1"/>
              <a:t>is_alive</a:t>
            </a:r>
            <a:r>
              <a:rPr lang="en-US" altLang="zh-CN" dirty="0"/>
              <a:t>()</a:t>
            </a:r>
            <a:r>
              <a:rPr lang="zh-CN" altLang="zh-CN" dirty="0"/>
              <a:t>”方法可以查看它是否还活着，如图</a:t>
            </a:r>
            <a:r>
              <a:rPr lang="en-US" altLang="zh-CN" dirty="0"/>
              <a:t>10-35</a:t>
            </a:r>
            <a:r>
              <a:rPr lang="zh-CN" altLang="zh-CN" dirty="0"/>
              <a:t>所示。</a:t>
            </a:r>
          </a:p>
          <a:p>
            <a:endParaRPr lang="zh-CN" altLang="en-US" dirty="0"/>
          </a:p>
        </p:txBody>
      </p:sp>
    </p:spTree>
    <p:extLst>
      <p:ext uri="{BB962C8B-B14F-4D97-AF65-F5344CB8AC3E}">
        <p14:creationId xmlns:p14="http://schemas.microsoft.com/office/powerpoint/2010/main" val="1300294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8418" y="1933924"/>
            <a:ext cx="3761992" cy="380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36744" y="5876022"/>
            <a:ext cx="3430747"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判断子线程是否还活着</a:t>
            </a:r>
            <a:endParaRPr lang="zh-CN" altLang="en-US" b="1" dirty="0"/>
          </a:p>
        </p:txBody>
      </p:sp>
    </p:spTree>
    <p:extLst>
      <p:ext uri="{BB962C8B-B14F-4D97-AF65-F5344CB8AC3E}">
        <p14:creationId xmlns:p14="http://schemas.microsoft.com/office/powerpoint/2010/main" val="164123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228600" eaLnBrk="0" fontAlgn="base" hangingPunct="0">
              <a:lnSpc>
                <a:spcPct val="100000"/>
              </a:lnSpc>
              <a:spcBef>
                <a:spcPct val="0"/>
              </a:spcBef>
              <a:spcAft>
                <a:spcPct val="0"/>
              </a:spcAft>
              <a:buClrTx/>
              <a:buSzTx/>
              <a:buNone/>
            </a:pP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JRE</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包含在了</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JDK</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里面：</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brew update</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brew cask install java</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对于</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Ubuntu</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，使用如下命令直接安装</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JRE</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sudo</a:t>
            </a:r>
            <a:r>
              <a:rPr lang="en-US" altLang="zh-CN" dirty="0">
                <a:solidFill>
                  <a:srgbClr val="0070C0"/>
                </a:solidFill>
                <a:cs typeface="方正兰亭刊宋简体"/>
              </a:rPr>
              <a:t> apt-get update</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sudo</a:t>
            </a:r>
            <a:r>
              <a:rPr lang="en-US" altLang="zh-CN" dirty="0">
                <a:solidFill>
                  <a:srgbClr val="0070C0"/>
                </a:solidFill>
                <a:cs typeface="方正兰亭刊宋简体"/>
              </a:rPr>
              <a:t> apt-get install default-</a:t>
            </a:r>
            <a:r>
              <a:rPr lang="en-US" altLang="zh-CN" dirty="0" err="1">
                <a:solidFill>
                  <a:srgbClr val="0070C0"/>
                </a:solidFill>
                <a:cs typeface="方正兰亭刊宋简体"/>
              </a:rPr>
              <a:t>jre</a:t>
            </a:r>
            <a:endParaRPr lang="en-US" altLang="zh-CN" dirty="0">
              <a:solidFill>
                <a:srgbClr val="0070C0"/>
              </a:solidFill>
            </a:endParaRPr>
          </a:p>
          <a:p>
            <a:endParaRPr lang="zh-CN" altLang="en-US" dirty="0">
              <a:solidFill>
                <a:srgbClr val="0070C0"/>
              </a:solidFill>
            </a:endParaRPr>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1611" y="4393103"/>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643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14761" y="1845734"/>
            <a:ext cx="10281424" cy="4023360"/>
          </a:xfrm>
        </p:spPr>
        <p:txBody>
          <a:bodyPr/>
          <a:lstStyle/>
          <a:p>
            <a:r>
              <a:rPr lang="en-US" altLang="zh-CN" dirty="0" smtClean="0"/>
              <a:t>        </a:t>
            </a:r>
            <a:r>
              <a:rPr lang="zh-CN" altLang="zh-CN" dirty="0" smtClean="0"/>
              <a:t>为了</a:t>
            </a:r>
            <a:r>
              <a:rPr lang="zh-CN" altLang="zh-CN" dirty="0"/>
              <a:t>防止子线程提前死掉，就需要将子线程实现功能的代码放到</a:t>
            </a:r>
            <a:r>
              <a:rPr lang="en-US" altLang="zh-CN" dirty="0"/>
              <a:t>while</a:t>
            </a:r>
            <a:r>
              <a:rPr lang="zh-CN" altLang="zh-CN" dirty="0"/>
              <a:t>循环里面，让它一直不停地工作，只有工作完成以后才允许它死掉。</a:t>
            </a:r>
          </a:p>
          <a:p>
            <a:r>
              <a:rPr lang="en-US" altLang="zh-CN" dirty="0" smtClean="0"/>
              <a:t>         </a:t>
            </a:r>
            <a:r>
              <a:rPr lang="zh-CN" altLang="zh-CN" dirty="0" smtClean="0"/>
              <a:t>由于</a:t>
            </a:r>
            <a:r>
              <a:rPr lang="zh-CN" altLang="zh-CN" dirty="0"/>
              <a:t>子线程是被主线程启动的，因此必须要让主线程在所有子线程都结束以后才能结束。否则，一旦主线程运行完成，所有子线程都会被强行关闭。因此，在主线程启动了所有的子线程以后，必须“做点什么事”来等待，例如轮询检查是否所有的子线程都结束了，如图</a:t>
            </a:r>
            <a:r>
              <a:rPr lang="en-US" altLang="zh-CN" dirty="0"/>
              <a:t>10-36</a:t>
            </a:r>
            <a:r>
              <a:rPr lang="zh-CN" altLang="zh-CN" dirty="0"/>
              <a:t>所示。</a:t>
            </a:r>
          </a:p>
          <a:p>
            <a:endParaRPr lang="zh-CN" altLang="en-US" dirty="0"/>
          </a:p>
        </p:txBody>
      </p:sp>
    </p:spTree>
    <p:extLst>
      <p:ext uri="{BB962C8B-B14F-4D97-AF65-F5344CB8AC3E}">
        <p14:creationId xmlns:p14="http://schemas.microsoft.com/office/powerpoint/2010/main" val="629351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6326" y="1855866"/>
            <a:ext cx="3480136" cy="402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76056" y="5876022"/>
            <a:ext cx="5508239"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主线程轮询检查是否所</a:t>
            </a:r>
            <a:r>
              <a:rPr lang="zh-CN" altLang="zh-CN" b="1" kern="1000" dirty="0">
                <a:latin typeface="Times New Roman" panose="02020603050405020304" pitchFamily="18" charset="0"/>
                <a:ea typeface="方正书宋简体"/>
                <a:cs typeface="Times New Roman" panose="02020603050405020304" pitchFamily="18" charset="0"/>
              </a:rPr>
              <a:t>有的子</a:t>
            </a:r>
            <a:r>
              <a:rPr lang="zh-CN" altLang="zh-CN" b="1" kern="100" dirty="0">
                <a:latin typeface="Times New Roman" panose="02020603050405020304" pitchFamily="18" charset="0"/>
                <a:ea typeface="方正书宋简体"/>
                <a:cs typeface="Times New Roman" panose="02020603050405020304" pitchFamily="18" charset="0"/>
              </a:rPr>
              <a:t>线程都结束了</a:t>
            </a:r>
            <a:endParaRPr lang="zh-CN" altLang="en-US" b="1" dirty="0"/>
          </a:p>
        </p:txBody>
      </p:sp>
    </p:spTree>
    <p:extLst>
      <p:ext uri="{BB962C8B-B14F-4D97-AF65-F5344CB8AC3E}">
        <p14:creationId xmlns:p14="http://schemas.microsoft.com/office/powerpoint/2010/main" val="2531798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073" y="1845734"/>
            <a:ext cx="10486607" cy="4023360"/>
          </a:xfrm>
        </p:spPr>
        <p:txBody>
          <a:bodyPr/>
          <a:lstStyle/>
          <a:p>
            <a:r>
              <a:rPr lang="en-US" altLang="zh-CN" dirty="0" smtClean="0"/>
              <a:t>         </a:t>
            </a:r>
            <a:r>
              <a:rPr lang="zh-CN" altLang="zh-CN" dirty="0" smtClean="0"/>
              <a:t>在</a:t>
            </a:r>
            <a:r>
              <a:rPr lang="zh-CN" altLang="zh-CN" dirty="0"/>
              <a:t>图</a:t>
            </a:r>
            <a:r>
              <a:rPr lang="en-US" altLang="zh-CN" dirty="0"/>
              <a:t>10-36</a:t>
            </a:r>
            <a:r>
              <a:rPr lang="zh-CN" altLang="zh-CN" dirty="0"/>
              <a:t>所示的这段代码中，由于子线程会随机睡</a:t>
            </a:r>
            <a:r>
              <a:rPr lang="en-US" altLang="zh-CN" dirty="0"/>
              <a:t>10</a:t>
            </a:r>
            <a:r>
              <a:rPr lang="zh-CN" altLang="zh-CN" dirty="0"/>
              <a:t>～</a:t>
            </a:r>
            <a:r>
              <a:rPr lang="en-US" altLang="zh-CN" dirty="0"/>
              <a:t>500s</a:t>
            </a:r>
            <a:r>
              <a:rPr lang="zh-CN" altLang="zh-CN" dirty="0"/>
              <a:t>，主线程不知道它们什么时候才会全部结束。因此主线程要在每</a:t>
            </a:r>
            <a:r>
              <a:rPr lang="en-US" altLang="zh-CN" dirty="0"/>
              <a:t>60s</a:t>
            </a:r>
            <a:r>
              <a:rPr lang="zh-CN" altLang="zh-CN" dirty="0"/>
              <a:t>检查一下</a:t>
            </a:r>
            <a:r>
              <a:rPr lang="en-US" altLang="zh-CN" dirty="0"/>
              <a:t>10</a:t>
            </a:r>
            <a:r>
              <a:rPr lang="zh-CN" altLang="zh-CN" dirty="0"/>
              <a:t>个子线程的状态，直到发现所有的子线程都结束了，主线程才能跳出</a:t>
            </a:r>
            <a:r>
              <a:rPr lang="en-US" altLang="zh-CN" dirty="0"/>
              <a:t>while</a:t>
            </a:r>
            <a:r>
              <a:rPr lang="zh-CN" altLang="zh-CN" dirty="0"/>
              <a:t>循环。</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3710" y="3857414"/>
            <a:ext cx="2417101" cy="23526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2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3</a:t>
            </a:r>
            <a:r>
              <a:rPr lang="zh-CN" altLang="zh-CN" dirty="0">
                <a:solidFill>
                  <a:srgbClr val="C00000"/>
                </a:solidFill>
              </a:rPr>
              <a:t>．应用实例</a:t>
            </a:r>
          </a:p>
          <a:p>
            <a:r>
              <a:rPr lang="en-US" altLang="zh-CN" dirty="0" smtClean="0"/>
              <a:t>         </a:t>
            </a:r>
            <a:r>
              <a:rPr lang="zh-CN" altLang="zh-CN" dirty="0" smtClean="0"/>
              <a:t>整个</a:t>
            </a:r>
            <a:r>
              <a:rPr lang="zh-CN" altLang="zh-CN" dirty="0"/>
              <a:t>系统的架构可以设计成图</a:t>
            </a:r>
            <a:r>
              <a:rPr lang="en-US" altLang="zh-CN" dirty="0"/>
              <a:t>10-37</a:t>
            </a:r>
            <a:r>
              <a:rPr lang="zh-CN" altLang="zh-CN" dirty="0"/>
              <a:t>所示的形式。</a:t>
            </a:r>
          </a:p>
          <a:p>
            <a:r>
              <a:rPr lang="en-US" altLang="zh-CN" dirty="0" smtClean="0"/>
              <a:t>         </a:t>
            </a:r>
            <a:r>
              <a:rPr lang="zh-CN" altLang="zh-CN" dirty="0" smtClean="0"/>
              <a:t>主</a:t>
            </a:r>
            <a:r>
              <a:rPr lang="zh-CN" altLang="zh-CN" dirty="0"/>
              <a:t>线程负责启动子线程，读数据库，得到需要手机处理的各种目标，并将目标存放在</a:t>
            </a:r>
            <a:r>
              <a:rPr lang="en-US" altLang="zh-CN" dirty="0" err="1"/>
              <a:t>Redis</a:t>
            </a:r>
            <a:r>
              <a:rPr lang="zh-CN" altLang="zh-CN" dirty="0"/>
              <a:t>里面</a:t>
            </a:r>
            <a:r>
              <a:rPr lang="zh-CN" altLang="zh-CN" dirty="0" smtClean="0"/>
              <a:t>。</a:t>
            </a:r>
            <a:endParaRPr lang="en-US" altLang="zh-CN" dirty="0" smtClean="0"/>
          </a:p>
          <a:p>
            <a:r>
              <a:rPr lang="en-US" altLang="zh-CN" dirty="0"/>
              <a:t> </a:t>
            </a:r>
            <a:r>
              <a:rPr lang="en-US" altLang="zh-CN" dirty="0" smtClean="0"/>
              <a:t>        </a:t>
            </a:r>
            <a:r>
              <a:rPr lang="zh-CN" altLang="zh-CN" dirty="0" smtClean="0"/>
              <a:t>手机</a:t>
            </a:r>
            <a:r>
              <a:rPr lang="zh-CN" altLang="zh-CN" dirty="0"/>
              <a:t>子线程循环不断地从</a:t>
            </a:r>
            <a:r>
              <a:rPr lang="en-US" altLang="zh-CN" dirty="0" err="1"/>
              <a:t>Redis</a:t>
            </a:r>
            <a:r>
              <a:rPr lang="zh-CN" altLang="zh-CN" dirty="0"/>
              <a:t>中读取目标，在手机上面抓取并将原始数据保存到</a:t>
            </a:r>
            <a:r>
              <a:rPr lang="en-US" altLang="zh-CN" dirty="0" err="1"/>
              <a:t>Redis</a:t>
            </a:r>
            <a:r>
              <a:rPr lang="zh-CN" altLang="zh-CN" dirty="0"/>
              <a:t>中。另一个负责数据处理的子线程负责将手机抓取的原始数据清洗并放入数据库中</a:t>
            </a:r>
            <a:r>
              <a:rPr lang="zh-CN" altLang="zh-CN" dirty="0" smtClean="0"/>
              <a:t>。</a:t>
            </a:r>
            <a:endParaRPr lang="zh-CN" altLang="zh-CN" dirty="0"/>
          </a:p>
        </p:txBody>
      </p:sp>
    </p:spTree>
    <p:extLst>
      <p:ext uri="{BB962C8B-B14F-4D97-AF65-F5344CB8AC3E}">
        <p14:creationId xmlns:p14="http://schemas.microsoft.com/office/powerpoint/2010/main" val="2698672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0517" y="2169119"/>
            <a:ext cx="10497758" cy="4023360"/>
          </a:xfrm>
        </p:spPr>
        <p:txBody>
          <a:bodyPr/>
          <a:lstStyle/>
          <a:p>
            <a:r>
              <a:rPr lang="en-US" altLang="zh-CN" dirty="0" smtClean="0"/>
              <a:t>         </a:t>
            </a:r>
            <a:r>
              <a:rPr lang="zh-CN" altLang="zh-CN" dirty="0" smtClean="0"/>
              <a:t>这里</a:t>
            </a:r>
            <a:r>
              <a:rPr lang="zh-CN" altLang="zh-CN" dirty="0"/>
              <a:t>使用一个例子来演示这个架构的使用。使用两台</a:t>
            </a:r>
            <a:r>
              <a:rPr lang="en-US" altLang="zh-CN" dirty="0"/>
              <a:t>Android</a:t>
            </a:r>
            <a:r>
              <a:rPr lang="zh-CN" altLang="zh-CN" dirty="0"/>
              <a:t>手机，从</a:t>
            </a:r>
            <a:r>
              <a:rPr lang="en-US" altLang="zh-CN" dirty="0" err="1"/>
              <a:t>TapTap</a:t>
            </a:r>
            <a:r>
              <a:rPr lang="zh-CN" altLang="zh-CN" dirty="0"/>
              <a:t>上面抓取</a:t>
            </a:r>
            <a:r>
              <a:rPr lang="en-US" altLang="zh-CN" dirty="0"/>
              <a:t>20</a:t>
            </a:r>
            <a:r>
              <a:rPr lang="zh-CN" altLang="zh-CN" dirty="0"/>
              <a:t>个游戏的安装量或者预订量。</a:t>
            </a:r>
          </a:p>
          <a:p>
            <a:r>
              <a:rPr lang="en-US" altLang="zh-CN" dirty="0" smtClean="0"/>
              <a:t>       </a:t>
            </a:r>
            <a:r>
              <a:rPr lang="zh-CN" altLang="zh-CN" dirty="0" smtClean="0"/>
              <a:t>首先</a:t>
            </a:r>
            <a:r>
              <a:rPr lang="zh-CN" altLang="zh-CN" dirty="0"/>
              <a:t>创建一个文本文件</a:t>
            </a:r>
            <a:r>
              <a:rPr lang="en-US" altLang="zh-CN" dirty="0"/>
              <a:t>target</a:t>
            </a:r>
            <a:r>
              <a:rPr lang="zh-CN" altLang="zh-CN" dirty="0"/>
              <a:t>，用来保存</a:t>
            </a:r>
            <a:r>
              <a:rPr lang="en-US" altLang="zh-CN" dirty="0"/>
              <a:t>20</a:t>
            </a:r>
            <a:r>
              <a:rPr lang="zh-CN" altLang="zh-CN" dirty="0"/>
              <a:t>个目标游戏的名称。当然读者也可以使用数据库来保存。这</a:t>
            </a:r>
            <a:r>
              <a:rPr lang="en-US" altLang="zh-CN" dirty="0"/>
              <a:t>20</a:t>
            </a:r>
            <a:r>
              <a:rPr lang="zh-CN" altLang="zh-CN" dirty="0"/>
              <a:t>个游戏的名称如图</a:t>
            </a:r>
            <a:r>
              <a:rPr lang="en-US" altLang="zh-CN" dirty="0"/>
              <a:t>10-38</a:t>
            </a:r>
            <a:r>
              <a:rPr lang="zh-CN" altLang="zh-CN" dirty="0"/>
              <a:t>所示。</a:t>
            </a:r>
          </a:p>
          <a:p>
            <a:endParaRPr lang="zh-CN" altLang="en-US" dirty="0"/>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0236" y="4332544"/>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38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10-37"/>
          <p:cNvPicPr>
            <a:picLocks noChangeAspect="1" noChangeArrowheads="1"/>
          </p:cNvPicPr>
          <p:nvPr/>
        </p:nvPicPr>
        <p:blipFill>
          <a:blip r:embed="rId2" cstate="print">
            <a:extLst>
              <a:ext uri="{28A0092B-C50C-407E-A947-70E740481C1C}">
                <a14:useLocalDpi xmlns:a14="http://schemas.microsoft.com/office/drawing/2010/main" val="0"/>
              </a:ext>
            </a:extLst>
          </a:blip>
          <a:srcRect l="7652" t="5295" r="6357" b="4083"/>
          <a:stretch>
            <a:fillRect/>
          </a:stretch>
        </p:blipFill>
        <p:spPr bwMode="auto">
          <a:xfrm>
            <a:off x="1672682" y="1915921"/>
            <a:ext cx="3821693" cy="384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descr="图10-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9351" y="1915921"/>
            <a:ext cx="2380337" cy="39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672682" y="5910419"/>
            <a:ext cx="8329962" cy="369332"/>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10-37  App</a:t>
            </a:r>
            <a:r>
              <a:rPr lang="zh-CN" altLang="zh-CN" b="1" kern="100" dirty="0">
                <a:latin typeface="Times New Roman" panose="02020603050405020304" pitchFamily="18" charset="0"/>
                <a:ea typeface="方正书宋简体"/>
                <a:cs typeface="Times New Roman" panose="02020603050405020304" pitchFamily="18" charset="0"/>
              </a:rPr>
              <a:t>爬虫系统架构的形式</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10-38</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20</a:t>
            </a:r>
            <a:r>
              <a:rPr lang="zh-CN" altLang="zh-CN" b="1" kern="100" dirty="0">
                <a:latin typeface="Times New Roman" panose="02020603050405020304" pitchFamily="18" charset="0"/>
                <a:ea typeface="方正书宋简体"/>
                <a:cs typeface="Times New Roman" panose="02020603050405020304" pitchFamily="18" charset="0"/>
              </a:rPr>
              <a:t>个目标游戏名称</a:t>
            </a:r>
            <a:endParaRPr lang="zh-CN" altLang="en-US" b="1" dirty="0"/>
          </a:p>
        </p:txBody>
      </p:sp>
    </p:spTree>
    <p:extLst>
      <p:ext uri="{BB962C8B-B14F-4D97-AF65-F5344CB8AC3E}">
        <p14:creationId xmlns:p14="http://schemas.microsoft.com/office/powerpoint/2010/main" val="5943565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正常</a:t>
            </a:r>
            <a:r>
              <a:rPr lang="zh-CN" altLang="zh-CN" dirty="0"/>
              <a:t>情况下，在搜素框输入内容并单击搜索图标即可出现结果，如图</a:t>
            </a:r>
            <a:r>
              <a:rPr lang="en-US" altLang="zh-CN" dirty="0"/>
              <a:t>10-39</a:t>
            </a:r>
            <a:r>
              <a:rPr lang="zh-CN" altLang="zh-CN" dirty="0"/>
              <a:t>所示。</a:t>
            </a:r>
          </a:p>
          <a:p>
            <a:r>
              <a:rPr lang="en-US" altLang="zh-CN" dirty="0" smtClean="0"/>
              <a:t>         </a:t>
            </a:r>
            <a:r>
              <a:rPr lang="zh-CN" altLang="zh-CN" dirty="0" smtClean="0"/>
              <a:t>但是</a:t>
            </a:r>
            <a:r>
              <a:rPr lang="zh-CN" altLang="zh-CN" dirty="0"/>
              <a:t>在少数情况下，可能由于网速问题或者手机性能问题，在点了搜索图标以后，并没有出现搜索结果，如图</a:t>
            </a:r>
            <a:r>
              <a:rPr lang="en-US" altLang="zh-CN" dirty="0"/>
              <a:t>10-40</a:t>
            </a:r>
            <a:r>
              <a:rPr lang="zh-CN" altLang="zh-CN" dirty="0"/>
              <a:t>所示。</a:t>
            </a:r>
          </a:p>
          <a:p>
            <a:endParaRPr lang="zh-CN" altLang="en-US" dirty="0"/>
          </a:p>
        </p:txBody>
      </p:sp>
    </p:spTree>
    <p:extLst>
      <p:ext uri="{BB962C8B-B14F-4D97-AF65-F5344CB8AC3E}">
        <p14:creationId xmlns:p14="http://schemas.microsoft.com/office/powerpoint/2010/main" val="359890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9604" y="1799027"/>
            <a:ext cx="2238220" cy="39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图片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476" y="1865915"/>
            <a:ext cx="2166387" cy="387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219904" y="5869094"/>
            <a:ext cx="4155688"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10-39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正常情况下直接搜索</a:t>
            </a:r>
            <a:r>
              <a:rPr lang="zh-CN" altLang="zh-CN" b="1" kern="100" dirty="0" smtClean="0">
                <a:latin typeface="Times New Roman" panose="02020603050405020304" pitchFamily="18" charset="0"/>
                <a:ea typeface="方正书宋简体"/>
                <a:cs typeface="Times New Roman" panose="02020603050405020304" pitchFamily="18" charset="0"/>
              </a:rPr>
              <a:t>出结果</a:t>
            </a:r>
            <a:endParaRPr lang="zh-CN" altLang="en-US" b="1" dirty="0"/>
          </a:p>
        </p:txBody>
      </p:sp>
      <p:sp>
        <p:nvSpPr>
          <p:cNvPr id="7" name="矩形 6"/>
          <p:cNvSpPr/>
          <p:nvPr/>
        </p:nvSpPr>
        <p:spPr>
          <a:xfrm>
            <a:off x="6956802" y="5869094"/>
            <a:ext cx="360868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10-40</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点了搜索图标却没有反应</a:t>
            </a:r>
            <a:endParaRPr lang="zh-CN" altLang="en-US" b="1" dirty="0"/>
          </a:p>
        </p:txBody>
      </p:sp>
    </p:spTree>
    <p:extLst>
      <p:ext uri="{BB962C8B-B14F-4D97-AF65-F5344CB8AC3E}">
        <p14:creationId xmlns:p14="http://schemas.microsoft.com/office/powerpoint/2010/main" val="3506732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5905686" cy="4023360"/>
          </a:xfrm>
        </p:spPr>
        <p:txBody>
          <a:bodyPr/>
          <a:lstStyle/>
          <a:p>
            <a:r>
              <a:rPr lang="en-US" altLang="zh-CN" dirty="0" smtClean="0"/>
              <a:t>          </a:t>
            </a:r>
            <a:r>
              <a:rPr lang="zh-CN" altLang="zh-CN" dirty="0" smtClean="0"/>
              <a:t>匹配</a:t>
            </a:r>
            <a:r>
              <a:rPr lang="zh-CN" altLang="zh-CN" dirty="0"/>
              <a:t>游戏名字的时候，用的是“</a:t>
            </a:r>
            <a:r>
              <a:rPr lang="en-US" altLang="zh-CN" dirty="0" err="1"/>
              <a:t>textContains</a:t>
            </a:r>
            <a:r>
              <a:rPr lang="en-US" altLang="zh-CN" dirty="0"/>
              <a:t>=</a:t>
            </a:r>
            <a:r>
              <a:rPr lang="en-US" altLang="zh-CN" dirty="0" err="1"/>
              <a:t>game_name</a:t>
            </a:r>
            <a:r>
              <a:rPr lang="zh-CN" altLang="zh-CN" dirty="0"/>
              <a:t>”而不是“</a:t>
            </a:r>
            <a:r>
              <a:rPr lang="en-US" altLang="zh-CN" dirty="0"/>
              <a:t>text=name</a:t>
            </a:r>
            <a:r>
              <a:rPr lang="zh-CN" altLang="zh-CN" dirty="0"/>
              <a:t>”。</a:t>
            </a:r>
            <a:r>
              <a:rPr lang="en-US" altLang="zh-CN" dirty="0" err="1"/>
              <a:t>textContains</a:t>
            </a:r>
            <a:r>
              <a:rPr lang="zh-CN" altLang="zh-CN" dirty="0"/>
              <a:t>的意思为文本包含某些字符即可。这是因为有一些游戏在名字的前后会有特殊符号，例如《炉石传说》，名字上多了书名号，显然“《炉石传说》不等于炉石传说”，但是“《炉石传说》包含炉石传说”，如图</a:t>
            </a:r>
            <a:r>
              <a:rPr lang="en-US" altLang="zh-CN" dirty="0"/>
              <a:t>10-41</a:t>
            </a:r>
            <a:r>
              <a:rPr lang="zh-CN" altLang="zh-CN" dirty="0"/>
              <a:t>所示。</a:t>
            </a:r>
          </a:p>
          <a:p>
            <a:endParaRPr lang="zh-CN" altLang="en-US" dirty="0"/>
          </a:p>
        </p:txBody>
      </p:sp>
      <p:pic>
        <p:nvPicPr>
          <p:cNvPr id="43010" name="图片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3712" y="1845734"/>
            <a:ext cx="2223400" cy="39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292898" y="5869094"/>
            <a:ext cx="43011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10-41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炉石传说的搜索结果包含书名号</a:t>
            </a:r>
            <a:endParaRPr lang="zh-CN" altLang="en-US" b="1" dirty="0"/>
          </a:p>
        </p:txBody>
      </p:sp>
    </p:spTree>
    <p:extLst>
      <p:ext uri="{BB962C8B-B14F-4D97-AF65-F5344CB8AC3E}">
        <p14:creationId xmlns:p14="http://schemas.microsoft.com/office/powerpoint/2010/main" val="3061602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387798"/>
          </a:xfrm>
        </p:spPr>
        <p:txBody>
          <a:bodyPr>
            <a:normAutofit fontScale="85000" lnSpcReduction="20000"/>
          </a:bodyPr>
          <a:lstStyle/>
          <a:p>
            <a:r>
              <a:rPr lang="en-US" altLang="zh-CN" sz="4000" dirty="0" smtClean="0"/>
              <a:t>      </a:t>
            </a:r>
            <a:r>
              <a:rPr lang="zh-CN" altLang="zh-CN" sz="3300" dirty="0" smtClean="0"/>
              <a:t>在</a:t>
            </a:r>
            <a:r>
              <a:rPr lang="zh-CN" altLang="zh-CN" sz="3300" dirty="0"/>
              <a:t>主线程中调用子线程的代码如下：</a:t>
            </a:r>
          </a:p>
          <a:p>
            <a:r>
              <a:rPr lang="en-US" altLang="zh-CN" sz="3300" dirty="0">
                <a:solidFill>
                  <a:srgbClr val="0070C0"/>
                </a:solidFill>
              </a:rPr>
              <a:t>for serial in </a:t>
            </a:r>
            <a:r>
              <a:rPr lang="en-US" altLang="zh-CN" sz="3300" dirty="0" err="1">
                <a:solidFill>
                  <a:srgbClr val="0070C0"/>
                </a:solidFill>
              </a:rPr>
              <a:t>serial_list</a:t>
            </a:r>
            <a:r>
              <a:rPr lang="en-US" altLang="zh-CN" sz="3300" dirty="0">
                <a:solidFill>
                  <a:srgbClr val="0070C0"/>
                </a:solidFill>
              </a:rPr>
              <a:t>:</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phone_thread</a:t>
            </a:r>
            <a:r>
              <a:rPr lang="en-US" altLang="zh-CN" sz="3300" dirty="0">
                <a:solidFill>
                  <a:srgbClr val="0070C0"/>
                </a:solidFill>
              </a:rPr>
              <a:t> = </a:t>
            </a:r>
            <a:r>
              <a:rPr lang="en-US" altLang="zh-CN" sz="3300" dirty="0" err="1">
                <a:solidFill>
                  <a:srgbClr val="0070C0"/>
                </a:solidFill>
              </a:rPr>
              <a:t>PhoneThread</a:t>
            </a:r>
            <a:r>
              <a:rPr lang="en-US" altLang="zh-CN" sz="3300" dirty="0">
                <a:solidFill>
                  <a:srgbClr val="0070C0"/>
                </a:solidFill>
              </a:rPr>
              <a:t>(serial)</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phone_thread.start</a:t>
            </a:r>
            <a:r>
              <a:rPr lang="en-US" altLang="zh-CN" sz="3300" dirty="0">
                <a:solidFill>
                  <a:srgbClr val="0070C0"/>
                </a:solidFill>
              </a:rPr>
              <a:t>()</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phone_list.append</a:t>
            </a:r>
            <a:r>
              <a:rPr lang="en-US" altLang="zh-CN" sz="3300" dirty="0">
                <a:solidFill>
                  <a:srgbClr val="0070C0"/>
                </a:solidFill>
              </a:rPr>
              <a:t>(</a:t>
            </a:r>
            <a:r>
              <a:rPr lang="en-US" altLang="zh-CN" sz="3300" dirty="0" err="1">
                <a:solidFill>
                  <a:srgbClr val="0070C0"/>
                </a:solidFill>
              </a:rPr>
              <a:t>phone_thread</a:t>
            </a:r>
            <a:r>
              <a:rPr lang="en-US" altLang="zh-CN" sz="3300" dirty="0">
                <a:solidFill>
                  <a:srgbClr val="0070C0"/>
                </a:solidFill>
              </a:rPr>
              <a:t>)</a:t>
            </a:r>
            <a:endParaRPr lang="zh-CN" altLang="zh-CN" sz="3300" dirty="0">
              <a:solidFill>
                <a:srgbClr val="0070C0"/>
              </a:solidFill>
            </a:endParaRPr>
          </a:p>
          <a:p>
            <a:r>
              <a:rPr lang="en-US" altLang="zh-CN" sz="3300" dirty="0">
                <a:solidFill>
                  <a:srgbClr val="0070C0"/>
                </a:solidFill>
              </a:rPr>
              <a:t> </a:t>
            </a:r>
            <a:endParaRPr lang="zh-CN" altLang="zh-CN" sz="3300" dirty="0">
              <a:solidFill>
                <a:srgbClr val="0070C0"/>
              </a:solidFill>
            </a:endParaRPr>
          </a:p>
          <a:p>
            <a:r>
              <a:rPr lang="en-US" altLang="zh-CN" sz="3300" dirty="0">
                <a:solidFill>
                  <a:srgbClr val="0070C0"/>
                </a:solidFill>
              </a:rPr>
              <a:t>while </a:t>
            </a:r>
            <a:r>
              <a:rPr lang="en-US" altLang="zh-CN" sz="3300" dirty="0" err="1">
                <a:solidFill>
                  <a:srgbClr val="0070C0"/>
                </a:solidFill>
              </a:rPr>
              <a:t>phone_list</a:t>
            </a:r>
            <a:r>
              <a:rPr lang="en-US" altLang="zh-CN" sz="3300" dirty="0">
                <a:solidFill>
                  <a:srgbClr val="0070C0"/>
                </a:solidFill>
              </a:rPr>
              <a:t>:</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phone_list</a:t>
            </a:r>
            <a:r>
              <a:rPr lang="en-US" altLang="zh-CN" sz="3300" dirty="0">
                <a:solidFill>
                  <a:srgbClr val="0070C0"/>
                </a:solidFill>
              </a:rPr>
              <a:t> = [x for x in </a:t>
            </a:r>
            <a:r>
              <a:rPr lang="en-US" altLang="zh-CN" sz="3300" dirty="0" err="1">
                <a:solidFill>
                  <a:srgbClr val="0070C0"/>
                </a:solidFill>
              </a:rPr>
              <a:t>phone_list</a:t>
            </a:r>
            <a:r>
              <a:rPr lang="en-US" altLang="zh-CN" sz="3300" dirty="0">
                <a:solidFill>
                  <a:srgbClr val="0070C0"/>
                </a:solidFill>
              </a:rPr>
              <a:t> if </a:t>
            </a:r>
            <a:r>
              <a:rPr lang="en-US" altLang="zh-CN" sz="3300" dirty="0" err="1">
                <a:solidFill>
                  <a:srgbClr val="0070C0"/>
                </a:solidFill>
              </a:rPr>
              <a:t>x.is_alive</a:t>
            </a:r>
            <a:r>
              <a:rPr lang="en-US" altLang="zh-CN" sz="3300" dirty="0">
                <a:solidFill>
                  <a:srgbClr val="0070C0"/>
                </a:solidFill>
              </a:rPr>
              <a:t>()]</a:t>
            </a:r>
            <a:endParaRPr lang="zh-CN" altLang="zh-CN" sz="3300" dirty="0">
              <a:solidFill>
                <a:srgbClr val="0070C0"/>
              </a:solidFill>
            </a:endParaRPr>
          </a:p>
          <a:p>
            <a:r>
              <a:rPr lang="en-US" altLang="zh-CN" sz="3300" dirty="0">
                <a:solidFill>
                  <a:srgbClr val="0070C0"/>
                </a:solidFill>
              </a:rPr>
              <a:t>    </a:t>
            </a:r>
            <a:r>
              <a:rPr lang="zh-CN" altLang="zh-CN" sz="3300" dirty="0">
                <a:solidFill>
                  <a:srgbClr val="0070C0"/>
                </a:solidFill>
              </a:rPr>
              <a:t>time.sleep(5)</a:t>
            </a:r>
          </a:p>
          <a:p>
            <a:endParaRPr lang="zh-CN" altLang="en-US" sz="3300" dirty="0">
              <a:solidFill>
                <a:srgbClr val="0070C0"/>
              </a:solidFill>
            </a:endParaRPr>
          </a:p>
        </p:txBody>
      </p:sp>
    </p:spTree>
    <p:extLst>
      <p:ext uri="{BB962C8B-B14F-4D97-AF65-F5344CB8AC3E}">
        <p14:creationId xmlns:p14="http://schemas.microsoft.com/office/powerpoint/2010/main" val="447400337"/>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1892</TotalTime>
  <Words>7353</Words>
  <Application>Microsoft Office PowerPoint</Application>
  <PresentationFormat>宽屏</PresentationFormat>
  <Paragraphs>347</Paragraphs>
  <Slides>109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109</vt:i4>
      </vt:variant>
    </vt:vector>
  </HeadingPairs>
  <TitlesOfParts>
    <vt:vector size="127" baseType="lpstr">
      <vt:lpstr>Apple Color Emoji</vt:lpstr>
      <vt:lpstr>Gungsuh</vt:lpstr>
      <vt:lpstr>方正兰亭黑简体</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Symbol</vt:lpstr>
      <vt:lpstr>Times New Roman</vt:lpstr>
      <vt:lpstr>Wingdings</vt:lpstr>
      <vt:lpstr>回顾</vt:lpstr>
      <vt:lpstr>    Python  Crawler Development </vt:lpstr>
      <vt:lpstr>第10章  Android原生App爬虫</vt:lpstr>
      <vt:lpstr>PowerPoint 演示文稿</vt:lpstr>
      <vt:lpstr>10.1  实现原理</vt:lpstr>
      <vt:lpstr>PowerPoint 演示文稿</vt:lpstr>
      <vt:lpstr>PowerPoint 演示文稿</vt:lpstr>
      <vt:lpstr>PowerPoint 演示文稿</vt:lpstr>
      <vt:lpstr>10.1.1  环境搭建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10.1.2  使用Python 操纵手机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10.1.3  选择器</vt:lpstr>
      <vt:lpstr>PowerPoint 演示文稿</vt:lpstr>
      <vt:lpstr>10.1.4  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10.2  综合应用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10.2.2  多设备应用（群控）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10.3  阶段案例——BOSS直聘爬虫</vt:lpstr>
      <vt:lpstr>PowerPoint 演示文稿</vt:lpstr>
      <vt:lpstr>PowerPoint 演示文稿</vt:lpstr>
      <vt:lpstr>10.3.3  调试与运行</vt:lpstr>
      <vt:lpstr>10.4  本章小结</vt:lpstr>
      <vt:lpstr>PowerPoint 演示文稿</vt:lpstr>
      <vt:lpstr>10.5  动手实践</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106</cp:revision>
  <dcterms:created xsi:type="dcterms:W3CDTF">2018-11-05T02:15:35Z</dcterms:created>
  <dcterms:modified xsi:type="dcterms:W3CDTF">2018-11-16T02:40:57Z</dcterms:modified>
</cp:coreProperties>
</file>